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261" r:id="rId8"/>
    <p:sldId id="264" r:id="rId9"/>
    <p:sldId id="262" r:id="rId10"/>
    <p:sldId id="263" r:id="rId11"/>
    <p:sldId id="267" r:id="rId12"/>
    <p:sldId id="268" r:id="rId13"/>
    <p:sldId id="269" r:id="rId14"/>
    <p:sldId id="270" r:id="rId15"/>
    <p:sldId id="271" r:id="rId16"/>
    <p:sldId id="272" r:id="rId17"/>
    <p:sldId id="273" r:id="rId18"/>
    <p:sldId id="276" r:id="rId19"/>
    <p:sldId id="277" r:id="rId20"/>
    <p:sldId id="322" r:id="rId21"/>
    <p:sldId id="292" r:id="rId22"/>
    <p:sldId id="291" r:id="rId23"/>
    <p:sldId id="308" r:id="rId24"/>
    <p:sldId id="278" r:id="rId25"/>
    <p:sldId id="275" r:id="rId26"/>
    <p:sldId id="280" r:id="rId27"/>
    <p:sldId id="281" r:id="rId28"/>
    <p:sldId id="282" r:id="rId29"/>
    <p:sldId id="283" r:id="rId30"/>
    <p:sldId id="284" r:id="rId31"/>
    <p:sldId id="285" r:id="rId32"/>
    <p:sldId id="286" r:id="rId33"/>
    <p:sldId id="287" r:id="rId34"/>
    <p:sldId id="288" r:id="rId35"/>
  </p:sldIdLst>
  <p:sldSz cx="9144000" cy="5143500"/>
  <p:notesSz cx="6858000" cy="9144000"/>
  <p:embeddedFontLst>
    <p:embeddedFont>
      <p:font typeface="Montserrat" panose="0000050000000000000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99"/>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p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5" name="Shape 45"/>
        <p:cNvGrpSpPr/>
        <p:nvPr/>
      </p:nvGrpSpPr>
      <p:grpSpPr>
        <a:xfrm>
          <a:off x="0" y="0"/>
          <a:ext cx="0" cy="0"/>
          <a:chOff x="0" y="0"/>
          <a:chExt cx="0" cy="0"/>
        </a:xfrm>
      </p:grpSpPr>
      <p:sp>
        <p:nvSpPr>
          <p:cNvPr id="46" name="Google Shape;46;p11"/>
          <p:cNvSpPr txBox="1"/>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8" name="Google Shape;48;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9" name="Shape 49"/>
        <p:cNvGrpSpPr/>
        <p:nvPr/>
      </p:nvGrpSpPr>
      <p:grpSpPr>
        <a:xfrm>
          <a:off x="0" y="0"/>
          <a:ext cx="0" cy="0"/>
          <a:chOff x="0" y="0"/>
          <a:chExt cx="0" cy="0"/>
        </a:xfrm>
      </p:grpSpPr>
      <p:sp>
        <p:nvSpPr>
          <p:cNvPr id="50" name="Google Shape;50;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 name="Google Shape;17;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1" name="Google Shape;41;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sp>
        <p:nvSpPr>
          <p:cNvPr id="43" name="Google Shape;43;p10"/>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4" name="Google Shape;44;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rotWithShape="1">
          <a:blip r:embed="rId12"/>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4200" b="1">
                <a:solidFill>
                  <a:srgbClr val="CC0000"/>
                </a:solidFill>
                <a:latin typeface="Montserrat" panose="00000500000000000000"/>
                <a:ea typeface="Montserrat" panose="00000500000000000000"/>
                <a:cs typeface="Montserrat" panose="00000500000000000000"/>
                <a:sym typeface="Montserrat" panose="00000500000000000000"/>
              </a:rPr>
              <a:t>    </a:t>
            </a:r>
            <a:r>
              <a:rPr lang="en-US" altLang="en-GB" sz="4200" b="1">
                <a:solidFill>
                  <a:srgbClr val="CC0000"/>
                </a:solidFill>
                <a:latin typeface="Montserrat" panose="00000500000000000000"/>
                <a:ea typeface="Montserrat" panose="00000500000000000000"/>
                <a:cs typeface="Montserrat" panose="00000500000000000000"/>
                <a:sym typeface="Montserrat" panose="00000500000000000000"/>
              </a:rPr>
              <a:t>CAPSTONE PROJECT -2</a:t>
            </a:r>
            <a:br>
              <a:rPr lang="en-US" altLang="en-GB" sz="4200" b="1">
                <a:solidFill>
                  <a:srgbClr val="CC0000"/>
                </a:solidFill>
                <a:latin typeface="Montserrat" panose="00000500000000000000"/>
                <a:ea typeface="Montserrat" panose="00000500000000000000"/>
                <a:cs typeface="Montserrat" panose="00000500000000000000"/>
                <a:sym typeface="Montserrat" panose="00000500000000000000"/>
              </a:rPr>
            </a:br>
            <a:br>
              <a:rPr lang="en-US" altLang="en-GB" sz="4200" b="1">
                <a:solidFill>
                  <a:srgbClr val="CC0000"/>
                </a:solidFill>
                <a:latin typeface="Montserrat" panose="00000500000000000000"/>
                <a:ea typeface="Montserrat" panose="00000500000000000000"/>
                <a:cs typeface="Montserrat" panose="00000500000000000000"/>
                <a:sym typeface="Montserrat" panose="00000500000000000000"/>
              </a:rPr>
            </a:br>
            <a:r>
              <a:rPr lang="en-US" altLang="en-GB" sz="3200" b="1">
                <a:solidFill>
                  <a:srgbClr val="CC0000"/>
                </a:solidFill>
                <a:latin typeface="Montserrat" panose="00000500000000000000"/>
                <a:ea typeface="Montserrat" panose="00000500000000000000"/>
                <a:cs typeface="Montserrat" panose="00000500000000000000"/>
                <a:sym typeface="Montserrat" panose="00000500000000000000"/>
              </a:rPr>
              <a:t>NYC TAXI TRIP TIME PREDICTION</a:t>
            </a:r>
            <a:endParaRPr sz="3200"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endParaRPr sz="3600"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1600"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1600" b="1">
              <a:solidFill>
                <a:schemeClr val="lt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Days of the week</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445770" y="925195"/>
            <a:ext cx="8386445" cy="4106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Day segmentation</a:t>
            </a:r>
            <a:endParaRPr lang="en-US"/>
          </a:p>
        </p:txBody>
      </p:sp>
      <p:sp>
        <p:nvSpPr>
          <p:cNvPr id="3" name="Text Placeholder 2"/>
          <p:cNvSpPr/>
          <p:nvPr>
            <p:ph type="body" idx="1"/>
          </p:nvPr>
        </p:nvSpPr>
        <p:spPr/>
        <p:txBody>
          <a:bodyPr/>
          <a:p>
            <a:endParaRPr lang="en-US"/>
          </a:p>
        </p:txBody>
      </p:sp>
      <p:pic>
        <p:nvPicPr>
          <p:cNvPr id="100" name="Picture 99"/>
          <p:cNvPicPr/>
          <p:nvPr/>
        </p:nvPicPr>
        <p:blipFill>
          <a:blip r:embed="rId1"/>
          <a:stretch>
            <a:fillRect/>
          </a:stretch>
        </p:blipFill>
        <p:spPr>
          <a:xfrm>
            <a:off x="311785" y="1152525"/>
            <a:ext cx="8474710" cy="390779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 Plotting Latitide &amp; Longitude</a:t>
            </a:r>
            <a:endParaRPr lang="en-US"/>
          </a:p>
        </p:txBody>
      </p:sp>
      <p:sp>
        <p:nvSpPr>
          <p:cNvPr id="3" name="Text Placeholder 2"/>
          <p:cNvSpPr/>
          <p:nvPr>
            <p:ph type="body" idx="1"/>
          </p:nvPr>
        </p:nvSpPr>
        <p:spPr/>
        <p:txBody>
          <a:bodyPr/>
          <a:p>
            <a:endParaRPr lang="en-US"/>
          </a:p>
        </p:txBody>
      </p:sp>
      <p:pic>
        <p:nvPicPr>
          <p:cNvPr id="5" name="Picture 4"/>
          <p:cNvPicPr>
            <a:picLocks noChangeAspect="1"/>
          </p:cNvPicPr>
          <p:nvPr/>
        </p:nvPicPr>
        <p:blipFill>
          <a:blip r:embed="rId1"/>
          <a:stretch>
            <a:fillRect/>
          </a:stretch>
        </p:blipFill>
        <p:spPr>
          <a:xfrm>
            <a:off x="311150" y="1152525"/>
            <a:ext cx="8575675" cy="386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Trip Duration (Dependent Variable ) Data Analysis</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390525" y="904875"/>
            <a:ext cx="3669665" cy="4465955"/>
          </a:xfrm>
          <a:prstGeom prst="rect">
            <a:avLst/>
          </a:prstGeom>
        </p:spPr>
      </p:pic>
      <p:pic>
        <p:nvPicPr>
          <p:cNvPr id="5" name="Picture 4"/>
          <p:cNvPicPr>
            <a:picLocks noChangeAspect="1"/>
          </p:cNvPicPr>
          <p:nvPr/>
        </p:nvPicPr>
        <p:blipFill>
          <a:blip r:embed="rId2"/>
          <a:stretch>
            <a:fillRect/>
          </a:stretch>
        </p:blipFill>
        <p:spPr>
          <a:xfrm>
            <a:off x="4381500" y="1036320"/>
            <a:ext cx="4452620" cy="3937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Trip Duration/Day of the Week</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1628775" y="1289685"/>
            <a:ext cx="6297930" cy="3606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114300" indent="0" algn="ctr">
              <a:buNone/>
            </a:pPr>
            <a:endParaRPr lang="en-US" sz="2400">
              <a:solidFill>
                <a:schemeClr val="accent2"/>
              </a:solidFill>
              <a:latin typeface="Times New Roman" panose="02020603050405020304" charset="0"/>
              <a:cs typeface="Times New Roman" panose="02020603050405020304" charset="0"/>
            </a:endParaRPr>
          </a:p>
          <a:p>
            <a:pPr marL="114300" indent="0" algn="ctr">
              <a:buNone/>
            </a:pPr>
            <a:endParaRPr lang="en-US" sz="2400">
              <a:solidFill>
                <a:schemeClr val="accent2"/>
              </a:solidFill>
              <a:latin typeface="Times New Roman" panose="02020603050405020304" charset="0"/>
              <a:cs typeface="Times New Roman" panose="02020603050405020304" charset="0"/>
            </a:endParaRPr>
          </a:p>
          <a:p>
            <a:pPr marL="114300" indent="0" algn="ctr">
              <a:buNone/>
            </a:pPr>
            <a:endParaRPr lang="en-US" sz="2400">
              <a:solidFill>
                <a:schemeClr val="accent2"/>
              </a:solidFill>
              <a:latin typeface="Times New Roman" panose="02020603050405020304" charset="0"/>
              <a:cs typeface="Times New Roman" panose="02020603050405020304" charset="0"/>
            </a:endParaRPr>
          </a:p>
          <a:p>
            <a:pPr marL="114300" indent="0" algn="ctr">
              <a:buNone/>
            </a:pPr>
            <a:r>
              <a:rPr lang="en-US" sz="3200">
                <a:solidFill>
                  <a:schemeClr val="accent2"/>
                </a:solidFill>
                <a:latin typeface="Times New Roman" panose="02020603050405020304" charset="0"/>
                <a:cs typeface="Times New Roman" panose="02020603050405020304" charset="0"/>
              </a:rPr>
              <a:t>Data Analysis Details</a:t>
            </a:r>
            <a:endParaRPr lang="en-US" sz="3200">
              <a:solidFill>
                <a:schemeClr val="accent2"/>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rcRect t="-2526" r="9147"/>
          <a:stretch>
            <a:fillRect/>
          </a:stretch>
        </p:blipFill>
        <p:spPr>
          <a:xfrm>
            <a:off x="7054215" y="1748790"/>
            <a:ext cx="1503680" cy="2903855"/>
          </a:xfrm>
          <a:prstGeom prst="rect">
            <a:avLst/>
          </a:prstGeom>
        </p:spPr>
      </p:pic>
      <p:pic>
        <p:nvPicPr>
          <p:cNvPr id="5" name="Picture 4"/>
          <p:cNvPicPr>
            <a:picLocks noChangeAspect="1"/>
          </p:cNvPicPr>
          <p:nvPr/>
        </p:nvPicPr>
        <p:blipFill>
          <a:blip r:embed="rId2"/>
          <a:stretch>
            <a:fillRect/>
          </a:stretch>
        </p:blipFill>
        <p:spPr>
          <a:xfrm>
            <a:off x="311785" y="1501775"/>
            <a:ext cx="2139315" cy="21551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t>Correlation</a:t>
            </a:r>
            <a:endParaRPr lang="en-US" b="1"/>
          </a:p>
        </p:txBody>
      </p:sp>
      <p:sp>
        <p:nvSpPr>
          <p:cNvPr id="3" name="Text Placeholder 2"/>
          <p:cNvSpPr/>
          <p:nvPr>
            <p:ph type="body" idx="1"/>
          </p:nvPr>
        </p:nvSpPr>
        <p:spPr/>
        <p:txBody>
          <a:bodyPr/>
          <a:p>
            <a:endParaRPr lang="en-US"/>
          </a:p>
        </p:txBody>
      </p:sp>
      <p:pic>
        <p:nvPicPr>
          <p:cNvPr id="101" name="Picture 100"/>
          <p:cNvPicPr/>
          <p:nvPr/>
        </p:nvPicPr>
        <p:blipFill>
          <a:blip r:embed="rId1"/>
          <a:stretch>
            <a:fillRect/>
          </a:stretch>
        </p:blipFill>
        <p:spPr>
          <a:xfrm>
            <a:off x="121920" y="939800"/>
            <a:ext cx="8663305" cy="411988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sz="2400" b="1">
                <a:latin typeface="Montserrat" panose="00000500000000000000"/>
                <a:ea typeface="Montserrat" panose="00000500000000000000"/>
                <a:cs typeface="Montserrat" panose="00000500000000000000"/>
                <a:sym typeface="Montserrat" panose="00000500000000000000"/>
              </a:rPr>
              <a:t>Linear Relationship between Trip Duration &amp;</a:t>
            </a:r>
            <a:r>
              <a:rPr lang="en-GB" b="1">
                <a:latin typeface="Montserrat" panose="00000500000000000000"/>
                <a:ea typeface="Montserrat" panose="00000500000000000000"/>
                <a:cs typeface="Montserrat" panose="00000500000000000000"/>
                <a:sym typeface="Montserrat" panose="00000500000000000000"/>
              </a:rPr>
              <a:t> Distance</a:t>
            </a:r>
            <a:endParaRPr lang="en-US"/>
          </a:p>
        </p:txBody>
      </p:sp>
      <p:sp>
        <p:nvSpPr>
          <p:cNvPr id="3" name="Text Placeholder 2"/>
          <p:cNvSpPr/>
          <p:nvPr>
            <p:ph type="body" idx="1"/>
          </p:nvPr>
        </p:nvSpPr>
        <p:spPr/>
        <p:txBody>
          <a:bodyPr/>
          <a:p>
            <a:pPr marL="114300" indent="0">
              <a:buNone/>
            </a:pPr>
            <a:endParaRPr lang="en-US"/>
          </a:p>
        </p:txBody>
      </p:sp>
      <p:pic>
        <p:nvPicPr>
          <p:cNvPr id="4" name="Picture 3"/>
          <p:cNvPicPr>
            <a:picLocks noChangeAspect="1"/>
          </p:cNvPicPr>
          <p:nvPr/>
        </p:nvPicPr>
        <p:blipFill>
          <a:blip r:embed="rId1"/>
          <a:stretch>
            <a:fillRect/>
          </a:stretch>
        </p:blipFill>
        <p:spPr>
          <a:xfrm>
            <a:off x="0" y="1373505"/>
            <a:ext cx="8829675" cy="3928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sym typeface="+mn-ea"/>
              </a:rPr>
              <a:t>Heteroscedasticity check</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293370" y="1356360"/>
            <a:ext cx="8557260" cy="37871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Fitting different models</a:t>
            </a:r>
            <a:endParaRPr lang="en-US"/>
          </a:p>
        </p:txBody>
      </p:sp>
      <p:sp>
        <p:nvSpPr>
          <p:cNvPr id="3" name="Text Placeholder 2"/>
          <p:cNvSpPr/>
          <p:nvPr>
            <p:ph type="body" idx="1"/>
          </p:nvPr>
        </p:nvSpPr>
        <p:spPr/>
        <p:txBody>
          <a:bodyPr/>
          <a:p>
            <a:r>
              <a:rPr lang="en-US">
                <a:solidFill>
                  <a:schemeClr val="accent2"/>
                </a:solidFill>
              </a:rPr>
              <a:t>For modelling we tried various Regression algorithms like:</a:t>
            </a:r>
            <a:endParaRPr lang="en-US">
              <a:solidFill>
                <a:schemeClr val="accent2"/>
              </a:solidFill>
            </a:endParaRPr>
          </a:p>
          <a:p>
            <a:r>
              <a:rPr lang="en-US" sz="2000">
                <a:solidFill>
                  <a:schemeClr val="accent2"/>
                </a:solidFill>
                <a:latin typeface="Times New Roman" panose="02020603050405020304" charset="0"/>
                <a:cs typeface="Times New Roman" panose="02020603050405020304" charset="0"/>
              </a:rPr>
              <a:t>1.Linear  Regression</a:t>
            </a:r>
            <a:endParaRPr lang="en-US" sz="2000">
              <a:solidFill>
                <a:schemeClr val="accent2"/>
              </a:solidFill>
              <a:latin typeface="Times New Roman" panose="02020603050405020304" charset="0"/>
              <a:cs typeface="Times New Roman" panose="02020603050405020304" charset="0"/>
            </a:endParaRPr>
          </a:p>
          <a:p>
            <a:r>
              <a:rPr lang="en-US">
                <a:solidFill>
                  <a:schemeClr val="accent2"/>
                </a:solidFill>
              </a:rPr>
              <a:t>2.Decisoin Tree Regression</a:t>
            </a:r>
            <a:endParaRPr lang="en-US">
              <a:solidFill>
                <a:schemeClr val="accent2"/>
              </a:solidFill>
            </a:endParaRPr>
          </a:p>
          <a:p>
            <a:r>
              <a:rPr lang="en-US">
                <a:solidFill>
                  <a:schemeClr val="accent2"/>
                </a:solidFill>
              </a:rPr>
              <a:t>3.Lasso Regression</a:t>
            </a:r>
            <a:endParaRPr lang="en-US">
              <a:solidFill>
                <a:schemeClr val="accent2"/>
              </a:solidFill>
            </a:endParaRPr>
          </a:p>
          <a:p>
            <a:r>
              <a:rPr lang="en-US">
                <a:solidFill>
                  <a:schemeClr val="accent2"/>
                </a:solidFill>
              </a:rPr>
              <a:t>4.Ridge Regression</a:t>
            </a:r>
            <a:endParaRPr lang="en-US">
              <a:solidFill>
                <a:schemeClr val="accent2"/>
              </a:solidFill>
            </a:endParaRPr>
          </a:p>
          <a:p>
            <a:r>
              <a:rPr lang="en-US">
                <a:solidFill>
                  <a:schemeClr val="accent2"/>
                </a:solidFill>
              </a:rPr>
              <a:t>5.Gradient Boost Algorithm</a:t>
            </a:r>
            <a:endParaRPr lang="en-US">
              <a:solidFill>
                <a:schemeClr val="accent2"/>
              </a:solidFill>
            </a:endParaRPr>
          </a:p>
          <a:p>
            <a:r>
              <a:rPr lang="en-US">
                <a:solidFill>
                  <a:schemeClr val="accent2"/>
                </a:solidFill>
              </a:rPr>
              <a:t>6.XGBoost Algorithm.</a:t>
            </a:r>
            <a:endParaRPr lang="en-US">
              <a:solidFill>
                <a:schemeClr val="accent2"/>
              </a:solidFill>
            </a:endParaRPr>
          </a:p>
        </p:txBody>
      </p:sp>
      <p:pic>
        <p:nvPicPr>
          <p:cNvPr id="4" name="Picture 3"/>
          <p:cNvPicPr>
            <a:picLocks noChangeAspect="1"/>
          </p:cNvPicPr>
          <p:nvPr/>
        </p:nvPicPr>
        <p:blipFill>
          <a:blip r:embed="rId1"/>
          <a:stretch>
            <a:fillRect/>
          </a:stretch>
        </p:blipFill>
        <p:spPr>
          <a:xfrm>
            <a:off x="4709160" y="1697355"/>
            <a:ext cx="3794760" cy="3166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sz="3200">
                <a:latin typeface="Times New Roman" panose="02020603050405020304" charset="0"/>
                <a:cs typeface="Times New Roman" panose="02020603050405020304" charset="0"/>
              </a:rPr>
              <a:t>Contents</a:t>
            </a:r>
            <a:endParaRPr lang="en-US" sz="3200">
              <a:latin typeface="Times New Roman" panose="02020603050405020304" charset="0"/>
              <a:cs typeface="Times New Roman" panose="02020603050405020304" charset="0"/>
            </a:endParaRPr>
          </a:p>
        </p:txBody>
      </p:sp>
      <p:sp>
        <p:nvSpPr>
          <p:cNvPr id="3" name="Text Placeholder 2"/>
          <p:cNvSpPr/>
          <p:nvPr>
            <p:ph type="body" idx="1"/>
          </p:nvPr>
        </p:nvSpPr>
        <p:spPr/>
        <p:txBody>
          <a:bodyPr/>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Problem Statement</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Introduction</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Data Summary</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Data Analysis</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Challenges</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a:p>
            <a:r>
              <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Conclusions</a:t>
            </a:r>
            <a:endParaRPr lang="en-US" sz="24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1"/>
          <a:stretch>
            <a:fillRect/>
          </a:stretch>
        </p:blipFill>
        <p:spPr>
          <a:xfrm>
            <a:off x="4337050" y="1259205"/>
            <a:ext cx="4526280" cy="3115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Training and Testing the Data</a:t>
            </a:r>
            <a:endParaRPr lang="en-US"/>
          </a:p>
        </p:txBody>
      </p:sp>
      <p:sp>
        <p:nvSpPr>
          <p:cNvPr id="3" name="Text Placeholder 2"/>
          <p:cNvSpPr/>
          <p:nvPr>
            <p:ph type="body" idx="1"/>
          </p:nvPr>
        </p:nvSpPr>
        <p:spPr/>
        <p:txBody>
          <a:bodyPr/>
          <a:p>
            <a:r>
              <a:rPr lang="en-US">
                <a:solidFill>
                  <a:schemeClr val="accent2"/>
                </a:solidFill>
              </a:rPr>
              <a:t>Training and testing datasets are the two key concepts of machine learning</a:t>
            </a:r>
            <a:endParaRPr lang="en-US">
              <a:solidFill>
                <a:schemeClr val="accent2"/>
              </a:solidFill>
            </a:endParaRPr>
          </a:p>
          <a:p>
            <a:endParaRPr lang="en-US">
              <a:solidFill>
                <a:schemeClr val="accent2"/>
              </a:solidFill>
            </a:endParaRPr>
          </a:p>
          <a:p>
            <a:r>
              <a:rPr lang="en-US">
                <a:solidFill>
                  <a:schemeClr val="accent2"/>
                </a:solidFill>
              </a:rPr>
              <a:t>The training dataset is used to fit the model.</a:t>
            </a:r>
            <a:endParaRPr lang="en-US">
              <a:solidFill>
                <a:schemeClr val="accent2"/>
              </a:solidFill>
            </a:endParaRPr>
          </a:p>
          <a:p>
            <a:r>
              <a:rPr lang="en-US">
                <a:solidFill>
                  <a:schemeClr val="accent2"/>
                </a:solidFill>
              </a:rPr>
              <a:t> </a:t>
            </a:r>
            <a:endParaRPr lang="en-US">
              <a:solidFill>
                <a:schemeClr val="accent2"/>
              </a:solidFill>
            </a:endParaRPr>
          </a:p>
          <a:p>
            <a:r>
              <a:rPr lang="en-US">
                <a:solidFill>
                  <a:schemeClr val="accent2"/>
                </a:solidFill>
              </a:rPr>
              <a:t>The testing dataset is used to evaluate the model.</a:t>
            </a:r>
            <a:endParaRPr lang="en-US">
              <a:solidFill>
                <a:schemeClr val="accent2"/>
              </a:solidFill>
            </a:endParaRPr>
          </a:p>
          <a:p>
            <a:endParaRPr lang="en-US">
              <a:solidFill>
                <a:schemeClr val="accent2"/>
              </a:solidFill>
            </a:endParaRPr>
          </a:p>
        </p:txBody>
      </p:sp>
      <p:pic>
        <p:nvPicPr>
          <p:cNvPr id="5" name="Picture 4"/>
          <p:cNvPicPr>
            <a:picLocks noChangeAspect="1"/>
          </p:cNvPicPr>
          <p:nvPr/>
        </p:nvPicPr>
        <p:blipFill>
          <a:blip r:embed="rId1"/>
          <a:stretch>
            <a:fillRect/>
          </a:stretch>
        </p:blipFill>
        <p:spPr>
          <a:xfrm>
            <a:off x="796925" y="2926715"/>
            <a:ext cx="3782060" cy="1800225"/>
          </a:xfrm>
          <a:prstGeom prst="rect">
            <a:avLst/>
          </a:prstGeom>
        </p:spPr>
      </p:pic>
      <p:pic>
        <p:nvPicPr>
          <p:cNvPr id="6" name="Picture 5"/>
          <p:cNvPicPr>
            <a:picLocks noChangeAspect="1"/>
          </p:cNvPicPr>
          <p:nvPr/>
        </p:nvPicPr>
        <p:blipFill>
          <a:blip r:embed="rId2"/>
          <a:stretch>
            <a:fillRect/>
          </a:stretch>
        </p:blipFill>
        <p:spPr>
          <a:xfrm>
            <a:off x="6108700" y="2264410"/>
            <a:ext cx="2571750" cy="2614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Linear Regression</a:t>
            </a:r>
            <a:endParaRPr lang="en-US"/>
          </a:p>
        </p:txBody>
      </p:sp>
      <p:sp>
        <p:nvSpPr>
          <p:cNvPr id="3" name="Text Placeholder 2"/>
          <p:cNvSpPr/>
          <p:nvPr>
            <p:ph type="body" idx="1"/>
          </p:nvPr>
        </p:nvSpPr>
        <p:spPr/>
        <p:txBody>
          <a:bodyPr/>
          <a:p>
            <a:r>
              <a:rPr lang="en-US">
                <a:gradFill>
                  <a:gsLst>
                    <a:gs pos="0">
                      <a:srgbClr val="14CD68"/>
                    </a:gs>
                    <a:gs pos="100000">
                      <a:srgbClr val="0B6E38"/>
                    </a:gs>
                  </a:gsLst>
                  <a:lin scaled="0"/>
                </a:gradFill>
                <a:sym typeface="+mn-ea"/>
              </a:rPr>
              <a:t>Train Set Metrics :</a:t>
            </a:r>
            <a:endParaRPr lang="en-US">
              <a:solidFill>
                <a:schemeClr val="accent2"/>
              </a:solidFill>
            </a:endParaRPr>
          </a:p>
          <a:p>
            <a:r>
              <a:rPr lang="en-US">
                <a:solidFill>
                  <a:schemeClr val="accent2"/>
                </a:solidFill>
                <a:sym typeface="+mn-ea"/>
              </a:rPr>
              <a:t>MSE : 0.005640008417446791</a:t>
            </a:r>
            <a:endParaRPr lang="en-US">
              <a:solidFill>
                <a:schemeClr val="accent2"/>
              </a:solidFill>
            </a:endParaRPr>
          </a:p>
          <a:p>
            <a:r>
              <a:rPr lang="en-US">
                <a:solidFill>
                  <a:schemeClr val="accent2"/>
                </a:solidFill>
                <a:sym typeface="+mn-ea"/>
              </a:rPr>
              <a:t>RMSE : 0.07509998946369294</a:t>
            </a:r>
            <a:endParaRPr lang="en-US">
              <a:solidFill>
                <a:schemeClr val="accent2"/>
              </a:solidFill>
            </a:endParaRPr>
          </a:p>
          <a:p>
            <a:r>
              <a:rPr lang="en-US">
                <a:solidFill>
                  <a:schemeClr val="accent2"/>
                </a:solidFill>
                <a:sym typeface="+mn-ea"/>
              </a:rPr>
              <a:t>R2 : 0.4874971461304666</a:t>
            </a:r>
            <a:endParaRPr lang="en-US">
              <a:solidFill>
                <a:schemeClr val="accent2"/>
              </a:solidFill>
            </a:endParaRPr>
          </a:p>
          <a:p>
            <a:r>
              <a:rPr lang="en-US">
                <a:solidFill>
                  <a:schemeClr val="accent2"/>
                </a:solidFill>
                <a:sym typeface="+mn-ea"/>
              </a:rPr>
              <a:t>Adjusted R2 :  0.4873753962652063</a:t>
            </a:r>
            <a:endParaRPr lang="en-US">
              <a:solidFill>
                <a:schemeClr val="accent2"/>
              </a:solidFill>
              <a:sym typeface="+mn-ea"/>
            </a:endParaRPr>
          </a:p>
          <a:p>
            <a:r>
              <a:rPr lang="en-US">
                <a:gradFill>
                  <a:gsLst>
                    <a:gs pos="0">
                      <a:srgbClr val="14CD68"/>
                    </a:gs>
                    <a:gs pos="100000">
                      <a:srgbClr val="0B6E38"/>
                    </a:gs>
                  </a:gsLst>
                  <a:lin scaled="0"/>
                </a:gradFill>
                <a:sym typeface="+mn-ea"/>
              </a:rPr>
              <a:t>Test Set Metrics :</a:t>
            </a:r>
            <a:endParaRPr lang="en-US">
              <a:gradFill>
                <a:gsLst>
                  <a:gs pos="0">
                    <a:srgbClr val="14CD68"/>
                  </a:gs>
                  <a:gs pos="100000">
                    <a:srgbClr val="0B6E38"/>
                  </a:gs>
                </a:gsLst>
                <a:lin scaled="0"/>
              </a:gradFill>
              <a:sym typeface="+mn-ea"/>
            </a:endParaRPr>
          </a:p>
          <a:p>
            <a:r>
              <a:rPr lang="en-US">
                <a:solidFill>
                  <a:schemeClr val="accent2"/>
                </a:solidFill>
              </a:rPr>
              <a:t>MSE : 0.005585290140116888</a:t>
            </a:r>
            <a:endParaRPr lang="en-US">
              <a:solidFill>
                <a:schemeClr val="accent2"/>
              </a:solidFill>
            </a:endParaRPr>
          </a:p>
          <a:p>
            <a:r>
              <a:rPr lang="en-US">
                <a:solidFill>
                  <a:schemeClr val="accent2"/>
                </a:solidFill>
              </a:rPr>
              <a:t>RMSE : 0.07473479872266257</a:t>
            </a:r>
            <a:endParaRPr lang="en-US">
              <a:solidFill>
                <a:schemeClr val="accent2"/>
              </a:solidFill>
            </a:endParaRPr>
          </a:p>
          <a:p>
            <a:r>
              <a:rPr lang="en-US">
                <a:solidFill>
                  <a:schemeClr val="accent2"/>
                </a:solidFill>
              </a:rPr>
              <a:t>R2 : 0.49033303940382356</a:t>
            </a:r>
            <a:endParaRPr lang="en-US">
              <a:solidFill>
                <a:schemeClr val="accent2"/>
              </a:solidFill>
            </a:endParaRPr>
          </a:p>
          <a:p>
            <a:r>
              <a:rPr lang="en-US">
                <a:solidFill>
                  <a:schemeClr val="accent2"/>
                </a:solidFill>
              </a:rPr>
              <a:t>Adjusted R2 :  0.4898483711229764</a:t>
            </a:r>
            <a:endParaRPr lang="en-US">
              <a:solidFill>
                <a:schemeClr val="accent2"/>
              </a:solidFill>
            </a:endParaRPr>
          </a:p>
          <a:p>
            <a:endParaRPr lang="en-US">
              <a:solidFill>
                <a:schemeClr val="accent2"/>
              </a:solidFill>
            </a:endParaRPr>
          </a:p>
          <a:p>
            <a:endParaRPr lang="en-US"/>
          </a:p>
        </p:txBody>
      </p:sp>
      <p:pic>
        <p:nvPicPr>
          <p:cNvPr id="4" name="Picture 3"/>
          <p:cNvPicPr>
            <a:picLocks noChangeAspect="1"/>
          </p:cNvPicPr>
          <p:nvPr/>
        </p:nvPicPr>
        <p:blipFill>
          <a:blip r:embed="rId1"/>
          <a:stretch>
            <a:fillRect/>
          </a:stretch>
        </p:blipFill>
        <p:spPr>
          <a:xfrm>
            <a:off x="5687695" y="1838960"/>
            <a:ext cx="3144520" cy="2096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l"/>
            <a:r>
              <a:rPr lang="en-US"/>
              <a:t>Lasso Regression                      Ridge Regression</a:t>
            </a:r>
            <a:endParaRPr lang="en-US"/>
          </a:p>
        </p:txBody>
      </p:sp>
      <p:sp>
        <p:nvSpPr>
          <p:cNvPr id="3" name="Text Placeholder 2"/>
          <p:cNvSpPr/>
          <p:nvPr>
            <p:ph type="body" idx="1"/>
          </p:nvPr>
        </p:nvSpPr>
        <p:spPr/>
        <p:txBody>
          <a:bodyPr/>
          <a:p>
            <a:pPr marL="114300" indent="0" algn="just">
              <a:buNone/>
            </a:pPr>
            <a:r>
              <a:rPr lang="en-US" sz="1600">
                <a:gradFill>
                  <a:gsLst>
                    <a:gs pos="0">
                      <a:srgbClr val="14CD68"/>
                    </a:gs>
                    <a:gs pos="100000">
                      <a:srgbClr val="0B6E38"/>
                    </a:gs>
                  </a:gsLst>
                  <a:lin scaled="0"/>
                </a:gradFill>
                <a:latin typeface="Times New Roman" panose="02020603050405020304" charset="0"/>
                <a:cs typeface="Times New Roman" panose="02020603050405020304" charset="0"/>
              </a:rPr>
              <a:t>Train Set Metrics :</a:t>
            </a:r>
            <a:endParaRPr lang="en-US" sz="16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Train MSE : 0.005639948607174909</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Train RMSE : 0.07509959125837443</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Train R2 : 0.48750258103991373</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Train Adjusted R2 :  0.48738083246576724</a:t>
            </a:r>
            <a:endParaRPr lang="en-US" sz="1600">
              <a:solidFill>
                <a:schemeClr val="accent2"/>
              </a:solidFill>
              <a:latin typeface="Times New Roman" panose="02020603050405020304" charset="0"/>
              <a:cs typeface="Times New Roman" panose="02020603050405020304" charset="0"/>
            </a:endParaRPr>
          </a:p>
          <a:p>
            <a:pPr marL="114300" indent="0" algn="just">
              <a:buNone/>
            </a:pPr>
            <a:r>
              <a:rPr lang="en-US" sz="1600">
                <a:gradFill>
                  <a:gsLst>
                    <a:gs pos="0">
                      <a:srgbClr val="14CD68"/>
                    </a:gs>
                    <a:gs pos="100000">
                      <a:srgbClr val="0B6E38"/>
                    </a:gs>
                  </a:gsLst>
                  <a:lin scaled="0"/>
                </a:gradFill>
                <a:latin typeface="Times New Roman" panose="02020603050405020304" charset="0"/>
                <a:cs typeface="Times New Roman" panose="02020603050405020304" charset="0"/>
                <a:sym typeface="+mn-ea"/>
              </a:rPr>
              <a:t>Train Set Metrics :</a:t>
            </a:r>
            <a:endParaRPr lang="en-US" sz="1600">
              <a:gradFill>
                <a:gsLst>
                  <a:gs pos="0">
                    <a:srgbClr val="14CD68"/>
                  </a:gs>
                  <a:gs pos="100000">
                    <a:srgbClr val="0B6E38"/>
                  </a:gs>
                </a:gsLst>
                <a:lin scaled="0"/>
              </a:gradFill>
              <a:latin typeface="Times New Roman" panose="02020603050405020304" charset="0"/>
              <a:cs typeface="Times New Roman" panose="02020603050405020304" charset="0"/>
              <a:sym typeface="+mn-ea"/>
            </a:endParaRPr>
          </a:p>
          <a:p>
            <a:pPr marL="114300" indent="0" algn="just">
              <a:buNone/>
            </a:pPr>
            <a:r>
              <a:rPr lang="en-US" sz="1400">
                <a:solidFill>
                  <a:schemeClr val="accent2"/>
                </a:solidFill>
                <a:latin typeface="Times New Roman" panose="02020603050405020304" charset="0"/>
                <a:cs typeface="Times New Roman" panose="02020603050405020304" charset="0"/>
              </a:rPr>
              <a:t>Test MSE : 0.005586654674653299</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Test RMSE : 0.07474392734298418</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Test R2 : 0.49020852337111</a:t>
            </a:r>
            <a:endParaRPr lang="en-US" sz="1400">
              <a:solidFill>
                <a:schemeClr val="accent2"/>
              </a:solidFill>
              <a:latin typeface="Times New Roman" panose="02020603050405020304" charset="0"/>
              <a:cs typeface="Times New Roman" panose="02020603050405020304" charset="0"/>
            </a:endParaRPr>
          </a:p>
          <a:p>
            <a:pPr marL="114300" indent="0" algn="just">
              <a:buNone/>
            </a:pPr>
            <a:r>
              <a:rPr lang="en-US" sz="1400">
                <a:solidFill>
                  <a:schemeClr val="accent2"/>
                </a:solidFill>
                <a:latin typeface="Times New Roman" panose="02020603050405020304" charset="0"/>
                <a:cs typeface="Times New Roman" panose="02020603050405020304" charset="0"/>
              </a:rPr>
              <a:t>Test Adjusted R2 :  0.48972373668162306</a:t>
            </a:r>
            <a:endParaRPr lang="en-US" sz="1400">
              <a:solidFill>
                <a:schemeClr val="accent2"/>
              </a:solidFill>
              <a:latin typeface="Times New Roman" panose="02020603050405020304" charset="0"/>
              <a:cs typeface="Times New Roman" panose="02020603050405020304" charset="0"/>
            </a:endParaRPr>
          </a:p>
          <a:p>
            <a:pPr marL="114300" indent="0" algn="just">
              <a:buNone/>
            </a:pPr>
            <a:endParaRPr lang="en-US" sz="1600">
              <a:solidFill>
                <a:schemeClr val="accent2"/>
              </a:solidFill>
              <a:latin typeface="Times New Roman" panose="02020603050405020304" charset="0"/>
              <a:cs typeface="Times New Roman" panose="02020603050405020304" charset="0"/>
            </a:endParaRPr>
          </a:p>
          <a:p>
            <a:pPr marL="114300" indent="0" algn="just">
              <a:buNone/>
            </a:pPr>
            <a:endParaRPr lang="en-US" sz="1600">
              <a:solidFill>
                <a:schemeClr val="accent2"/>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1"/>
          <a:stretch>
            <a:fillRect/>
          </a:stretch>
        </p:blipFill>
        <p:spPr>
          <a:xfrm>
            <a:off x="4869180" y="972185"/>
            <a:ext cx="3741420" cy="2834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t>Decesion Tree</a:t>
            </a:r>
            <a:endParaRPr lang="en-US" b="1"/>
          </a:p>
        </p:txBody>
      </p:sp>
      <p:sp>
        <p:nvSpPr>
          <p:cNvPr id="3" name="Text Placeholder 2"/>
          <p:cNvSpPr/>
          <p:nvPr>
            <p:ph type="body" idx="1"/>
          </p:nvPr>
        </p:nvSpPr>
        <p:spPr/>
        <p:txBody>
          <a:bodyPr/>
          <a:p>
            <a:r>
              <a:rPr lang="en-US" sz="1600">
                <a:gradFill>
                  <a:gsLst>
                    <a:gs pos="0">
                      <a:srgbClr val="14CD68"/>
                    </a:gs>
                    <a:gs pos="100000">
                      <a:srgbClr val="0B6E38"/>
                    </a:gs>
                  </a:gsLst>
                  <a:lin scaled="0"/>
                </a:gradFill>
                <a:sym typeface="+mn-ea"/>
              </a:rPr>
              <a:t>Train Set Metrics :                                                       </a:t>
            </a:r>
            <a:endParaRPr lang="en-US" sz="1600">
              <a:solidFill>
                <a:schemeClr val="accent2"/>
              </a:solidFill>
            </a:endParaRPr>
          </a:p>
          <a:p>
            <a:pPr marL="114300" indent="0">
              <a:buNone/>
            </a:pPr>
            <a:r>
              <a:rPr lang="en-US" sz="1600">
                <a:solidFill>
                  <a:schemeClr val="accent2"/>
                </a:solidFill>
              </a:rPr>
              <a:t>Train MSE : 0.00407420189507022        </a:t>
            </a:r>
            <a:endParaRPr lang="en-US" sz="1600">
              <a:solidFill>
                <a:schemeClr val="accent2"/>
              </a:solidFill>
            </a:endParaRPr>
          </a:p>
          <a:p>
            <a:pPr marL="114300" indent="0">
              <a:buNone/>
            </a:pPr>
            <a:r>
              <a:rPr lang="en-US" sz="1600">
                <a:solidFill>
                  <a:schemeClr val="accent2"/>
                </a:solidFill>
              </a:rPr>
              <a:t>Train RMSE : 0.06382947512764162</a:t>
            </a:r>
            <a:endParaRPr lang="en-US" sz="1600">
              <a:solidFill>
                <a:schemeClr val="accent2"/>
              </a:solidFill>
            </a:endParaRPr>
          </a:p>
          <a:p>
            <a:pPr marL="114300" indent="0">
              <a:buNone/>
            </a:pPr>
            <a:r>
              <a:rPr lang="en-US" sz="1600">
                <a:solidFill>
                  <a:schemeClr val="accent2"/>
                </a:solidFill>
              </a:rPr>
              <a:t>Train R2 : 0.6297806769215077                                   </a:t>
            </a:r>
            <a:endParaRPr lang="en-US" sz="1600">
              <a:solidFill>
                <a:schemeClr val="tx2">
                  <a:lumMod val="50000"/>
                </a:schemeClr>
              </a:solidFill>
            </a:endParaRPr>
          </a:p>
          <a:p>
            <a:pPr marL="114300" indent="0">
              <a:buNone/>
            </a:pPr>
            <a:r>
              <a:rPr lang="en-US" sz="1600">
                <a:solidFill>
                  <a:schemeClr val="accent2"/>
                </a:solidFill>
              </a:rPr>
              <a:t>Train Adjusted R2 :  0.6296927278450075</a:t>
            </a:r>
            <a:endParaRPr lang="en-US" sz="1600">
              <a:solidFill>
                <a:schemeClr val="accent2"/>
              </a:solidFill>
            </a:endParaRPr>
          </a:p>
          <a:p>
            <a:pPr marL="114300" indent="0">
              <a:buNone/>
            </a:pPr>
            <a:endParaRPr lang="en-US" sz="1600">
              <a:solidFill>
                <a:schemeClr val="accent2"/>
              </a:solidFill>
            </a:endParaRPr>
          </a:p>
          <a:p>
            <a:pPr marL="114300" indent="0">
              <a:buNone/>
            </a:pPr>
            <a:r>
              <a:rPr lang="en-US" sz="1600">
                <a:gradFill>
                  <a:gsLst>
                    <a:gs pos="0">
                      <a:srgbClr val="14CD68"/>
                    </a:gs>
                    <a:gs pos="100000">
                      <a:srgbClr val="0B6E38"/>
                    </a:gs>
                  </a:gsLst>
                  <a:lin scaled="0"/>
                </a:gradFill>
                <a:sym typeface="+mn-ea"/>
              </a:rPr>
              <a:t>Test Set Metrics :</a:t>
            </a:r>
            <a:endParaRPr lang="en-US" sz="1600">
              <a:gradFill>
                <a:gsLst>
                  <a:gs pos="0">
                    <a:srgbClr val="14CD68"/>
                  </a:gs>
                  <a:gs pos="100000">
                    <a:srgbClr val="0B6E38"/>
                  </a:gs>
                </a:gsLst>
                <a:lin scaled="0"/>
              </a:gradFill>
              <a:sym typeface="+mn-ea"/>
            </a:endParaRPr>
          </a:p>
          <a:p>
            <a:pPr marL="114300" indent="0">
              <a:buNone/>
            </a:pPr>
            <a:r>
              <a:rPr lang="en-US" sz="1600">
                <a:solidFill>
                  <a:schemeClr val="accent2"/>
                </a:solidFill>
              </a:rPr>
              <a:t>Test MSE : 0.004418982852936084                           </a:t>
            </a:r>
            <a:endParaRPr lang="en-US" sz="1600">
              <a:solidFill>
                <a:schemeClr val="accent2"/>
              </a:solidFill>
            </a:endParaRPr>
          </a:p>
          <a:p>
            <a:pPr marL="114300" indent="0">
              <a:buNone/>
            </a:pPr>
            <a:r>
              <a:rPr lang="en-US" sz="1600">
                <a:solidFill>
                  <a:schemeClr val="accent2"/>
                </a:solidFill>
              </a:rPr>
              <a:t>Test RMSE : 0.06647543044566229</a:t>
            </a:r>
            <a:endParaRPr lang="en-US" sz="1600">
              <a:solidFill>
                <a:schemeClr val="accent2"/>
              </a:solidFill>
            </a:endParaRPr>
          </a:p>
          <a:p>
            <a:pPr marL="114300" indent="0">
              <a:buNone/>
            </a:pPr>
            <a:r>
              <a:rPr lang="en-US" sz="1600">
                <a:solidFill>
                  <a:schemeClr val="accent2"/>
                </a:solidFill>
              </a:rPr>
              <a:t>Test R2 : 0.5967605078551173</a:t>
            </a:r>
            <a:endParaRPr lang="en-US" sz="1600">
              <a:solidFill>
                <a:schemeClr val="accent2"/>
              </a:solidFill>
            </a:endParaRPr>
          </a:p>
          <a:p>
            <a:pPr marL="114300" indent="0">
              <a:buNone/>
            </a:pPr>
            <a:r>
              <a:rPr lang="en-US" sz="1600">
                <a:solidFill>
                  <a:schemeClr val="accent2"/>
                </a:solidFill>
              </a:rPr>
              <a:t>Test Adjusted R2 :  0.5963770468766012</a:t>
            </a:r>
            <a:endParaRPr lang="en-US" sz="1600">
              <a:solidFill>
                <a:schemeClr val="accent2"/>
              </a:solidFill>
            </a:endParaRPr>
          </a:p>
          <a:p>
            <a:pPr marL="114300" indent="0">
              <a:buNone/>
            </a:pPr>
            <a:endParaRPr lang="en-US" sz="1600">
              <a:solidFill>
                <a:schemeClr val="accent2"/>
              </a:solidFill>
            </a:endParaRPr>
          </a:p>
        </p:txBody>
      </p:sp>
      <p:pic>
        <p:nvPicPr>
          <p:cNvPr id="4" name="Picture 3"/>
          <p:cNvPicPr>
            <a:picLocks noChangeAspect="1"/>
          </p:cNvPicPr>
          <p:nvPr/>
        </p:nvPicPr>
        <p:blipFill>
          <a:blip r:embed="rId1"/>
          <a:stretch>
            <a:fillRect/>
          </a:stretch>
        </p:blipFill>
        <p:spPr>
          <a:xfrm>
            <a:off x="5231765" y="1152525"/>
            <a:ext cx="2499360" cy="23831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Decision Tree Feature Importance</a:t>
            </a:r>
            <a:endParaRPr lang="en-GB" b="1">
              <a:latin typeface="Montserrat" panose="00000500000000000000"/>
              <a:ea typeface="Montserrat" panose="00000500000000000000"/>
              <a:cs typeface="Montserrat" panose="00000500000000000000"/>
              <a:sym typeface="Montserrat" panose="00000500000000000000"/>
            </a:endParaRPr>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213995" y="1019175"/>
            <a:ext cx="8543290" cy="4124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Gradient Boosting</a:t>
            </a:r>
            <a:br>
              <a:rPr lang="en-GB"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p:txBody>
          <a:bodyPr/>
          <a:p>
            <a:r>
              <a:rPr lang="en-US">
                <a:gradFill>
                  <a:gsLst>
                    <a:gs pos="0">
                      <a:srgbClr val="14CD68"/>
                    </a:gs>
                    <a:gs pos="100000">
                      <a:srgbClr val="0B6E38"/>
                    </a:gs>
                  </a:gsLst>
                  <a:lin scaled="0"/>
                </a:gradFill>
                <a:sym typeface="+mn-ea"/>
              </a:rPr>
              <a:t>Train Set Metrics :  </a:t>
            </a:r>
            <a:endParaRPr lang="en-US">
              <a:gradFill>
                <a:gsLst>
                  <a:gs pos="0">
                    <a:srgbClr val="14CD68"/>
                  </a:gs>
                  <a:gs pos="100000">
                    <a:srgbClr val="0B6E38"/>
                  </a:gs>
                </a:gsLst>
                <a:lin scaled="0"/>
              </a:gradFill>
              <a:sym typeface="+mn-ea"/>
            </a:endParaRPr>
          </a:p>
          <a:p>
            <a:r>
              <a:rPr lang="en-US">
                <a:solidFill>
                  <a:schemeClr val="accent2"/>
                </a:solidFill>
              </a:rPr>
              <a:t>Train MSE : 0.002464880040148696</a:t>
            </a:r>
            <a:endParaRPr lang="en-US">
              <a:solidFill>
                <a:schemeClr val="accent2"/>
              </a:solidFill>
            </a:endParaRPr>
          </a:p>
          <a:p>
            <a:r>
              <a:rPr lang="en-US">
                <a:solidFill>
                  <a:schemeClr val="accent2"/>
                </a:solidFill>
              </a:rPr>
              <a:t>Train RMSE : 0.0496475582496128</a:t>
            </a:r>
            <a:endParaRPr lang="en-US">
              <a:solidFill>
                <a:schemeClr val="accent2"/>
              </a:solidFill>
            </a:endParaRPr>
          </a:p>
          <a:p>
            <a:r>
              <a:rPr lang="en-US">
                <a:solidFill>
                  <a:schemeClr val="accent2"/>
                </a:solidFill>
              </a:rPr>
              <a:t>Train R2 : 0.7760184096331316</a:t>
            </a:r>
            <a:endParaRPr lang="en-US">
              <a:solidFill>
                <a:schemeClr val="accent2"/>
              </a:solidFill>
            </a:endParaRPr>
          </a:p>
          <a:p>
            <a:r>
              <a:rPr lang="en-US">
                <a:solidFill>
                  <a:schemeClr val="accent2"/>
                </a:solidFill>
              </a:rPr>
              <a:t>Train Adjusted R2 :  0.77596520070318</a:t>
            </a:r>
            <a:r>
              <a:rPr lang="en-US"/>
              <a:t>7</a:t>
            </a:r>
            <a:endParaRPr lang="en-US"/>
          </a:p>
          <a:p>
            <a:endParaRPr lang="en-US">
              <a:gradFill>
                <a:gsLst>
                  <a:gs pos="0">
                    <a:srgbClr val="14CD68"/>
                  </a:gs>
                  <a:gs pos="100000">
                    <a:srgbClr val="0B6E38"/>
                  </a:gs>
                </a:gsLst>
                <a:lin scaled="0"/>
              </a:gradFill>
              <a:sym typeface="+mn-ea"/>
            </a:endParaRPr>
          </a:p>
          <a:p>
            <a:r>
              <a:rPr lang="en-US">
                <a:gradFill>
                  <a:gsLst>
                    <a:gs pos="0">
                      <a:srgbClr val="14CD68"/>
                    </a:gs>
                    <a:gs pos="100000">
                      <a:srgbClr val="0B6E38"/>
                    </a:gs>
                  </a:gsLst>
                  <a:lin scaled="0"/>
                </a:gradFill>
                <a:sym typeface="+mn-ea"/>
              </a:rPr>
              <a:t>Test Set Metrics :  </a:t>
            </a:r>
            <a:endParaRPr lang="en-US"/>
          </a:p>
          <a:p>
            <a:r>
              <a:rPr lang="en-US">
                <a:solidFill>
                  <a:schemeClr val="accent2"/>
                </a:solidFill>
              </a:rPr>
              <a:t>Test MSE : 0.0034093138427249174</a:t>
            </a:r>
            <a:endParaRPr lang="en-US">
              <a:solidFill>
                <a:schemeClr val="accent2"/>
              </a:solidFill>
            </a:endParaRPr>
          </a:p>
          <a:p>
            <a:r>
              <a:rPr lang="en-US">
                <a:solidFill>
                  <a:schemeClr val="accent2"/>
                </a:solidFill>
              </a:rPr>
              <a:t>Test RMSE : 0.058389329870490184</a:t>
            </a:r>
            <a:endParaRPr lang="en-US">
              <a:solidFill>
                <a:schemeClr val="accent2"/>
              </a:solidFill>
            </a:endParaRPr>
          </a:p>
          <a:p>
            <a:r>
              <a:rPr lang="en-US">
                <a:solidFill>
                  <a:schemeClr val="accent2"/>
                </a:solidFill>
              </a:rPr>
              <a:t>Test R2 : 0.6888944745306078</a:t>
            </a:r>
            <a:endParaRPr lang="en-US">
              <a:solidFill>
                <a:schemeClr val="accent2"/>
              </a:solidFill>
            </a:endParaRPr>
          </a:p>
          <a:p>
            <a:r>
              <a:rPr lang="en-US">
                <a:solidFill>
                  <a:schemeClr val="accent2"/>
                </a:solidFill>
              </a:rPr>
              <a:t>Test Adjusted R2 :  0.6885986284353166</a:t>
            </a:r>
            <a:endParaRPr lang="en-US">
              <a:solidFill>
                <a:schemeClr val="accent2"/>
              </a:solidFill>
            </a:endParaRPr>
          </a:p>
        </p:txBody>
      </p:sp>
      <p:pic>
        <p:nvPicPr>
          <p:cNvPr id="4" name="Picture 3"/>
          <p:cNvPicPr>
            <a:picLocks noChangeAspect="1"/>
          </p:cNvPicPr>
          <p:nvPr/>
        </p:nvPicPr>
        <p:blipFill>
          <a:blip r:embed="rId1"/>
          <a:stretch>
            <a:fillRect/>
          </a:stretch>
        </p:blipFill>
        <p:spPr>
          <a:xfrm>
            <a:off x="5509260" y="1394460"/>
            <a:ext cx="2871470" cy="25520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b="1">
                <a:latin typeface="Montserrat" panose="00000500000000000000"/>
                <a:ea typeface="Montserrat" panose="00000500000000000000"/>
                <a:cs typeface="Montserrat" panose="00000500000000000000"/>
                <a:sym typeface="Montserrat" panose="00000500000000000000"/>
              </a:rPr>
              <a:t>GBoost feature importance</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426720" y="1277620"/>
            <a:ext cx="7808595" cy="37985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XGBOOST</a:t>
            </a:r>
            <a:br>
              <a:rPr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p:txBody>
          <a:bodyPr/>
          <a:p>
            <a:r>
              <a:rPr lang="en-US" sz="1400">
                <a:gradFill>
                  <a:gsLst>
                    <a:gs pos="0">
                      <a:srgbClr val="14CD68"/>
                    </a:gs>
                    <a:gs pos="100000">
                      <a:srgbClr val="0B6E38"/>
                    </a:gs>
                  </a:gsLst>
                  <a:lin scaled="0"/>
                </a:gradFill>
                <a:sym typeface="+mn-ea"/>
              </a:rPr>
              <a:t>Train Set Metrics :  </a:t>
            </a:r>
            <a:endParaRPr lang="en-US" sz="1400">
              <a:gradFill>
                <a:gsLst>
                  <a:gs pos="0">
                    <a:srgbClr val="14CD68"/>
                  </a:gs>
                  <a:gs pos="100000">
                    <a:srgbClr val="0B6E38"/>
                  </a:gs>
                </a:gsLst>
                <a:lin scaled="0"/>
              </a:gradFill>
              <a:sym typeface="+mn-ea"/>
            </a:endParaRPr>
          </a:p>
          <a:p>
            <a:endParaRPr lang="en-US" sz="1400">
              <a:gradFill>
                <a:gsLst>
                  <a:gs pos="0">
                    <a:srgbClr val="14CD68"/>
                  </a:gs>
                  <a:gs pos="100000">
                    <a:srgbClr val="0B6E38"/>
                  </a:gs>
                </a:gsLst>
                <a:lin scaled="0"/>
              </a:gradFill>
              <a:sym typeface="+mn-ea"/>
            </a:endParaRPr>
          </a:p>
          <a:p>
            <a:r>
              <a:rPr lang="en-US" sz="1400">
                <a:solidFill>
                  <a:schemeClr val="accent2"/>
                </a:solidFill>
              </a:rPr>
              <a:t>Train MSE : 0.0021932242065095587</a:t>
            </a:r>
            <a:endParaRPr lang="en-US" sz="1400">
              <a:solidFill>
                <a:schemeClr val="accent2"/>
              </a:solidFill>
            </a:endParaRPr>
          </a:p>
          <a:p>
            <a:r>
              <a:rPr lang="en-US" sz="1400">
                <a:solidFill>
                  <a:schemeClr val="accent2"/>
                </a:solidFill>
              </a:rPr>
              <a:t>Train RMSE : 0.04683187169556176</a:t>
            </a:r>
            <a:endParaRPr lang="en-US" sz="1400">
              <a:solidFill>
                <a:schemeClr val="accent2"/>
              </a:solidFill>
            </a:endParaRPr>
          </a:p>
          <a:p>
            <a:r>
              <a:rPr lang="en-US" sz="1400">
                <a:solidFill>
                  <a:schemeClr val="accent2"/>
                </a:solidFill>
              </a:rPr>
              <a:t>Train R2 : 0.800703548325423</a:t>
            </a:r>
            <a:endParaRPr lang="en-US" sz="1400">
              <a:solidFill>
                <a:schemeClr val="accent2"/>
              </a:solidFill>
            </a:endParaRPr>
          </a:p>
          <a:p>
            <a:r>
              <a:rPr lang="en-US" sz="1400">
                <a:solidFill>
                  <a:schemeClr val="accent2"/>
                </a:solidFill>
              </a:rPr>
              <a:t>Train Adjusted R2 :  0.8006562035819644</a:t>
            </a:r>
            <a:endParaRPr lang="en-US" sz="1400">
              <a:solidFill>
                <a:schemeClr val="accent2"/>
              </a:solidFill>
            </a:endParaRPr>
          </a:p>
          <a:p>
            <a:endParaRPr lang="en-US" sz="1400">
              <a:solidFill>
                <a:schemeClr val="accent2"/>
              </a:solidFill>
            </a:endParaRPr>
          </a:p>
          <a:p>
            <a:r>
              <a:rPr lang="en-US" sz="1400">
                <a:gradFill>
                  <a:gsLst>
                    <a:gs pos="0">
                      <a:srgbClr val="14CD68"/>
                    </a:gs>
                    <a:gs pos="100000">
                      <a:srgbClr val="0B6E38"/>
                    </a:gs>
                  </a:gsLst>
                  <a:lin scaled="0"/>
                </a:gradFill>
                <a:sym typeface="+mn-ea"/>
              </a:rPr>
              <a:t>Test  Set Metrics :  </a:t>
            </a:r>
            <a:endParaRPr lang="en-US" sz="1400">
              <a:gradFill>
                <a:gsLst>
                  <a:gs pos="0">
                    <a:srgbClr val="14CD68"/>
                  </a:gs>
                  <a:gs pos="100000">
                    <a:srgbClr val="0B6E38"/>
                  </a:gs>
                </a:gsLst>
                <a:lin scaled="0"/>
              </a:gradFill>
              <a:sym typeface="+mn-ea"/>
            </a:endParaRPr>
          </a:p>
          <a:p>
            <a:endParaRPr lang="en-US" sz="1400">
              <a:solidFill>
                <a:schemeClr val="accent2"/>
              </a:solidFill>
            </a:endParaRPr>
          </a:p>
          <a:p>
            <a:r>
              <a:rPr lang="en-US" sz="1400">
                <a:solidFill>
                  <a:schemeClr val="accent2"/>
                </a:solidFill>
              </a:rPr>
              <a:t>Test MSE : 0.003418522468085611</a:t>
            </a:r>
            <a:endParaRPr lang="en-US" sz="1400">
              <a:solidFill>
                <a:schemeClr val="accent2"/>
              </a:solidFill>
            </a:endParaRPr>
          </a:p>
          <a:p>
            <a:r>
              <a:rPr lang="en-US" sz="1400">
                <a:solidFill>
                  <a:schemeClr val="accent2"/>
                </a:solidFill>
              </a:rPr>
              <a:t>Test RMSE : 0.0584681320728276</a:t>
            </a:r>
            <a:endParaRPr lang="en-US" sz="1400">
              <a:solidFill>
                <a:schemeClr val="accent2"/>
              </a:solidFill>
            </a:endParaRPr>
          </a:p>
          <a:p>
            <a:r>
              <a:rPr lang="en-US" sz="1400">
                <a:solidFill>
                  <a:schemeClr val="accent2"/>
                </a:solidFill>
              </a:rPr>
              <a:t>Test R2 : 0.6880541722399276</a:t>
            </a:r>
            <a:endParaRPr lang="en-US" sz="1400">
              <a:solidFill>
                <a:schemeClr val="accent2"/>
              </a:solidFill>
            </a:endParaRPr>
          </a:p>
          <a:p>
            <a:r>
              <a:rPr lang="en-US" sz="1400">
                <a:solidFill>
                  <a:schemeClr val="accent2"/>
                </a:solidFill>
              </a:rPr>
              <a:t>Test Adjusted R2 :  0.687757527058374</a:t>
            </a:r>
            <a:endParaRPr lang="en-US" sz="1400">
              <a:solidFill>
                <a:schemeClr val="accent2"/>
              </a:solidFill>
            </a:endParaRPr>
          </a:p>
        </p:txBody>
      </p:sp>
      <p:pic>
        <p:nvPicPr>
          <p:cNvPr id="5" name="Picture 4"/>
          <p:cNvPicPr>
            <a:picLocks noChangeAspect="1"/>
          </p:cNvPicPr>
          <p:nvPr/>
        </p:nvPicPr>
        <p:blipFill>
          <a:blip r:embed="rId1"/>
          <a:stretch>
            <a:fillRect/>
          </a:stretch>
        </p:blipFill>
        <p:spPr>
          <a:xfrm>
            <a:off x="4676775" y="1520190"/>
            <a:ext cx="3366135" cy="25514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XGBoost feature importance </a:t>
            </a:r>
            <a:br>
              <a:rPr lang="en-GB"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950595" y="902970"/>
            <a:ext cx="7361555" cy="3964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Final metrics conclusion</a:t>
            </a:r>
            <a:br>
              <a:rPr lang="en-GB"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p:txBody>
          <a:bodyPr/>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a:p>
            <a:endParaRPr lang="en-US">
              <a:solidFill>
                <a:schemeClr val="accent2"/>
              </a:solidFill>
            </a:endParaRPr>
          </a:p>
        </p:txBody>
      </p:sp>
      <p:pic>
        <p:nvPicPr>
          <p:cNvPr id="4" name="Picture 3"/>
          <p:cNvPicPr>
            <a:picLocks noChangeAspect="1"/>
          </p:cNvPicPr>
          <p:nvPr/>
        </p:nvPicPr>
        <p:blipFill>
          <a:blip r:embed="rId1"/>
          <a:stretch>
            <a:fillRect/>
          </a:stretch>
        </p:blipFill>
        <p:spPr>
          <a:xfrm>
            <a:off x="0" y="1017905"/>
            <a:ext cx="8552180" cy="1684020"/>
          </a:xfrm>
          <a:prstGeom prst="rect">
            <a:avLst/>
          </a:prstGeom>
        </p:spPr>
      </p:pic>
      <p:pic>
        <p:nvPicPr>
          <p:cNvPr id="5" name="Picture 4"/>
          <p:cNvPicPr>
            <a:picLocks noChangeAspect="1"/>
          </p:cNvPicPr>
          <p:nvPr/>
        </p:nvPicPr>
        <p:blipFill>
          <a:blip r:embed="rId2"/>
          <a:stretch>
            <a:fillRect/>
          </a:stretch>
        </p:blipFill>
        <p:spPr>
          <a:xfrm>
            <a:off x="130175" y="2919095"/>
            <a:ext cx="8422005" cy="1797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sz="3200">
                <a:latin typeface="Times New Roman" panose="02020603050405020304" charset="0"/>
                <a:cs typeface="Times New Roman" panose="02020603050405020304" charset="0"/>
              </a:rPr>
              <a:t>Problem Statement</a:t>
            </a:r>
            <a:br>
              <a:rPr lang="en-US" sz="3200">
                <a:latin typeface="Times New Roman" panose="02020603050405020304" charset="0"/>
                <a:cs typeface="Times New Roman" panose="02020603050405020304" charset="0"/>
              </a:rPr>
            </a:br>
            <a:endParaRPr lang="en-US" sz="3200">
              <a:latin typeface="Times New Roman" panose="02020603050405020304" charset="0"/>
              <a:cs typeface="Times New Roman" panose="02020603050405020304" charset="0"/>
            </a:endParaRPr>
          </a:p>
        </p:txBody>
      </p:sp>
      <p:sp>
        <p:nvSpPr>
          <p:cNvPr id="3" name="Text Placeholder 2"/>
          <p:cNvSpPr/>
          <p:nvPr>
            <p:ph type="body" idx="1"/>
          </p:nvPr>
        </p:nvSpPr>
        <p:spPr/>
        <p:txBody>
          <a:bodyPr/>
          <a:p>
            <a:pPr marL="0" lvl="0" indent="0" algn="l" rtl="0">
              <a:spcBef>
                <a:spcPts val="700"/>
              </a:spcBef>
              <a:spcAft>
                <a:spcPts val="0"/>
              </a:spcAft>
              <a:buNone/>
            </a:pPr>
            <a:r>
              <a:rPr lang="en-GB" sz="24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We have the data which was originally published by the NYC Taxi and Limousine Commission (TLC), for the year 2016. This dataset consists of various trip related features and our aim is to predict the trip duration based on these features.</a:t>
            </a:r>
            <a:endParaRPr lang="en-US" sz="2400">
              <a:solidFill>
                <a:schemeClr val="accent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 Challenges</a:t>
            </a:r>
            <a:endParaRPr lang="en-US"/>
          </a:p>
        </p:txBody>
      </p:sp>
      <p:sp>
        <p:nvSpPr>
          <p:cNvPr id="3" name="Text Placeholder 2"/>
          <p:cNvSpPr/>
          <p:nvPr>
            <p:ph type="body" idx="1"/>
          </p:nvPr>
        </p:nvSpPr>
        <p:spPr/>
        <p:style>
          <a:lnRef idx="1">
            <a:schemeClr val="accent1"/>
          </a:lnRef>
          <a:fillRef idx="2">
            <a:schemeClr val="accent1"/>
          </a:fillRef>
          <a:effectRef idx="1">
            <a:schemeClr val="accent1"/>
          </a:effectRef>
          <a:fontRef idx="minor">
            <a:schemeClr val="dk1"/>
          </a:fontRef>
        </p:style>
        <p:txBody>
          <a:bodyPr/>
          <a:p>
            <a:r>
              <a:rPr lang="en-US" sz="2400">
                <a:solidFill>
                  <a:schemeClr val="accent2"/>
                </a:solidFill>
              </a:rPr>
              <a:t>Handling large Data set</a:t>
            </a:r>
            <a:endParaRPr lang="en-US" sz="2400">
              <a:solidFill>
                <a:schemeClr val="accent2"/>
              </a:solidFill>
            </a:endParaRPr>
          </a:p>
          <a:p>
            <a:r>
              <a:rPr lang="en-US" sz="2400">
                <a:solidFill>
                  <a:schemeClr val="accent2"/>
                </a:solidFill>
              </a:rPr>
              <a:t>Feature Engineering </a:t>
            </a:r>
            <a:endParaRPr lang="en-US" sz="2400">
              <a:solidFill>
                <a:schemeClr val="accent2"/>
              </a:solidFill>
            </a:endParaRPr>
          </a:p>
          <a:p>
            <a:r>
              <a:rPr lang="en-US" sz="2400">
                <a:solidFill>
                  <a:schemeClr val="accent2"/>
                </a:solidFill>
              </a:rPr>
              <a:t>Computation time</a:t>
            </a:r>
            <a:endParaRPr lang="en-US" sz="2400">
              <a:solidFill>
                <a:schemeClr val="accent2"/>
              </a:solidFill>
            </a:endParaRPr>
          </a:p>
          <a:p>
            <a:r>
              <a:rPr lang="en-US" sz="2400">
                <a:solidFill>
                  <a:schemeClr val="accent2"/>
                </a:solidFill>
              </a:rPr>
              <a:t>Optimizing the model</a:t>
            </a:r>
            <a:endParaRPr lang="en-US" sz="2400">
              <a:solidFill>
                <a:schemeClr val="accent2"/>
              </a:solidFill>
            </a:endParaRPr>
          </a:p>
        </p:txBody>
      </p:sp>
      <p:pic>
        <p:nvPicPr>
          <p:cNvPr id="4" name="Picture 3"/>
          <p:cNvPicPr>
            <a:picLocks noChangeAspect="1"/>
          </p:cNvPicPr>
          <p:nvPr/>
        </p:nvPicPr>
        <p:blipFill>
          <a:blip r:embed="rId1"/>
          <a:srcRect r="1720" b="7765"/>
          <a:stretch>
            <a:fillRect/>
          </a:stretch>
        </p:blipFill>
        <p:spPr>
          <a:xfrm>
            <a:off x="4975225" y="1206500"/>
            <a:ext cx="3446145" cy="3118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Conclusion</a:t>
            </a:r>
            <a:endParaRPr lang="en-US"/>
          </a:p>
        </p:txBody>
      </p:sp>
      <p:sp>
        <p:nvSpPr>
          <p:cNvPr id="3" name="Text Placeholder 2"/>
          <p:cNvSpPr/>
          <p:nvPr>
            <p:ph type="body" idx="1"/>
          </p:nvPr>
        </p:nvSpPr>
        <p:spPr/>
        <p:txBody>
          <a:bodyPr/>
          <a:p>
            <a:pPr marL="114300" indent="0">
              <a:buNone/>
            </a:pP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1.  </a:t>
            </a:r>
            <a:r>
              <a:rPr lang="en-GB" b="1">
                <a:solidFill>
                  <a:schemeClr val="lt1"/>
                </a:solidFill>
                <a:latin typeface="Montserrat" panose="00000500000000000000"/>
                <a:ea typeface="Montserrat" panose="00000500000000000000"/>
                <a:cs typeface="Montserrat" panose="00000500000000000000"/>
                <a:sym typeface="Montserrat" panose="00000500000000000000"/>
              </a:rPr>
              <a:t>In this project, we tried to predict the trip duration of a taxi in NYC. </a:t>
            </a:r>
            <a:endParaRPr lang="en-GB" b="1">
              <a:solidFill>
                <a:schemeClr val="lt1"/>
              </a:solidFill>
              <a:latin typeface="Montserrat" panose="00000500000000000000"/>
              <a:ea typeface="Montserrat" panose="00000500000000000000"/>
              <a:cs typeface="Montserrat" panose="00000500000000000000"/>
              <a:sym typeface="Montserrat" panose="00000500000000000000"/>
            </a:endParaRPr>
          </a:p>
          <a:p>
            <a:pPr marL="114300" indent="0">
              <a:buNone/>
            </a:pPr>
            <a:endParaRPr lang="en-GB" b="1">
              <a:solidFill>
                <a:schemeClr val="lt1"/>
              </a:solidFill>
              <a:latin typeface="Montserrat" panose="00000500000000000000"/>
              <a:ea typeface="Montserrat" panose="00000500000000000000"/>
              <a:cs typeface="Montserrat" panose="00000500000000000000"/>
              <a:sym typeface="Montserrat" panose="00000500000000000000"/>
            </a:endParaRPr>
          </a:p>
          <a:p>
            <a:pPr marL="114300" indent="0">
              <a:buNone/>
            </a:pP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2. </a:t>
            </a:r>
            <a:r>
              <a:rPr lang="en-GB" b="1">
                <a:solidFill>
                  <a:schemeClr val="lt1"/>
                </a:solidFill>
                <a:latin typeface="Montserrat" panose="00000500000000000000"/>
                <a:ea typeface="Montserrat" panose="00000500000000000000"/>
                <a:cs typeface="Montserrat" panose="00000500000000000000"/>
                <a:sym typeface="Montserrat" panose="00000500000000000000"/>
              </a:rPr>
              <a:t>We are mostly concerned with the information of pick up latitude and longitude and drop off latitude and longitude, to get the distance of the trip.</a:t>
            </a:r>
            <a:endParaRPr lang="en-GB" b="1">
              <a:solidFill>
                <a:schemeClr val="lt1"/>
              </a:solidFill>
              <a:latin typeface="Montserrat" panose="00000500000000000000"/>
              <a:ea typeface="Montserrat" panose="00000500000000000000"/>
              <a:cs typeface="Montserrat" panose="00000500000000000000"/>
              <a:sym typeface="Montserrat" panose="00000500000000000000"/>
            </a:endParaRPr>
          </a:p>
          <a:p>
            <a:pPr marL="114300" indent="0">
              <a:buNone/>
            </a:pP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114300" indent="0">
              <a:buNone/>
            </a:pP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3. </a:t>
            </a:r>
            <a:r>
              <a:rPr lang="en-GB" b="1">
                <a:solidFill>
                  <a:schemeClr val="lt1"/>
                </a:solidFill>
                <a:latin typeface="Montserrat" panose="00000500000000000000"/>
                <a:ea typeface="Montserrat" panose="00000500000000000000"/>
                <a:cs typeface="Montserrat" panose="00000500000000000000"/>
                <a:sym typeface="Montserrat" panose="00000500000000000000"/>
              </a:rPr>
              <a:t>Gradient Boosting will be the best model to predict the trip duration for a particular taxi.</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114300" indent="0">
              <a:buNone/>
            </a:pPr>
            <a:endParaRPr lang="en-US"/>
          </a:p>
        </p:txBody>
      </p:sp>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114300" indent="0" algn="ctr">
              <a:buNone/>
            </a:pPr>
            <a:r>
              <a:rPr lang="en-US" sz="4400">
                <a:solidFill>
                  <a:srgbClr val="00B0F0"/>
                </a:solidFill>
              </a:rPr>
              <a:t>THANK YOU !!!</a:t>
            </a:r>
            <a:endParaRPr lang="en-US" sz="4400">
              <a:solidFill>
                <a:srgbClr val="00B0F0"/>
              </a:solidFill>
            </a:endParaRPr>
          </a:p>
        </p:txBody>
      </p:sp>
      <p:pic>
        <p:nvPicPr>
          <p:cNvPr id="6" name="Picture 5"/>
          <p:cNvPicPr>
            <a:picLocks noChangeAspect="1"/>
          </p:cNvPicPr>
          <p:nvPr/>
        </p:nvPicPr>
        <p:blipFill>
          <a:blip r:embed="rId1"/>
          <a:stretch>
            <a:fillRect/>
          </a:stretch>
        </p:blipFill>
        <p:spPr>
          <a:xfrm>
            <a:off x="2585085" y="2438400"/>
            <a:ext cx="5309870" cy="2292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GB" b="1">
                <a:latin typeface="Montserrat" panose="00000500000000000000"/>
                <a:ea typeface="Montserrat" panose="00000500000000000000"/>
                <a:cs typeface="Montserrat" panose="00000500000000000000"/>
                <a:sym typeface="Montserrat" panose="00000500000000000000"/>
              </a:rPr>
              <a:t>Introduction</a:t>
            </a:r>
            <a:br>
              <a:rPr lang="en-GB" b="1">
                <a:latin typeface="Montserrat" panose="00000500000000000000"/>
                <a:ea typeface="Montserrat" panose="00000500000000000000"/>
                <a:cs typeface="Montserrat" panose="00000500000000000000"/>
                <a:sym typeface="Montserrat" panose="00000500000000000000"/>
              </a:rPr>
            </a:br>
            <a:endParaRPr lang="en-US">
              <a:latin typeface="Times New Roman" panose="02020603050405020304" charset="0"/>
              <a:cs typeface="Times New Roman" panose="02020603050405020304" charset="0"/>
            </a:endParaRPr>
          </a:p>
        </p:txBody>
      </p:sp>
      <p:sp>
        <p:nvSpPr>
          <p:cNvPr id="3" name="Text Placeholder 2"/>
          <p:cNvSpPr/>
          <p:nvPr>
            <p:ph type="body" idx="1"/>
          </p:nvPr>
        </p:nvSpPr>
        <p:spPr/>
        <p:txBody>
          <a:bodyPr/>
          <a:p>
            <a:pPr marL="457200" lvl="0" indent="0" algn="l" rtl="0">
              <a:spcBef>
                <a:spcPts val="600"/>
              </a:spcBef>
              <a:spcAft>
                <a:spcPts val="0"/>
              </a:spcAft>
              <a:buNone/>
            </a:pPr>
            <a:r>
              <a:rPr lang="en-GB" b="1">
                <a:solidFill>
                  <a:schemeClr val="lt1"/>
                </a:solidFill>
                <a:highlight>
                  <a:srgbClr val="FFFFFF"/>
                </a:highlight>
                <a:latin typeface="Montserrat" panose="00000500000000000000"/>
                <a:ea typeface="Montserrat" panose="00000500000000000000"/>
                <a:cs typeface="Montserrat" panose="00000500000000000000"/>
                <a:sym typeface="Montserrat" panose="00000500000000000000"/>
              </a:rPr>
              <a:t>In today’s world it has become a race to gain more and more number of customers.</a:t>
            </a:r>
            <a:endParaRPr b="1">
              <a:solidFill>
                <a:schemeClr val="lt1"/>
              </a:solidFill>
              <a:highlight>
                <a:srgbClr val="FFFFFF"/>
              </a:highlight>
              <a:latin typeface="Montserrat" panose="00000500000000000000"/>
              <a:ea typeface="Montserrat" panose="00000500000000000000"/>
              <a:cs typeface="Montserrat" panose="00000500000000000000"/>
              <a:sym typeface="Montserrat" panose="00000500000000000000"/>
            </a:endParaRPr>
          </a:p>
          <a:p>
            <a:pPr marL="457200" lvl="0" indent="0" algn="l" rtl="0">
              <a:spcBef>
                <a:spcPts val="600"/>
              </a:spcBef>
              <a:spcAft>
                <a:spcPts val="0"/>
              </a:spcAft>
              <a:buNone/>
            </a:pPr>
            <a:r>
              <a:rPr lang="en-GB" b="1">
                <a:solidFill>
                  <a:schemeClr val="lt1"/>
                </a:solidFill>
                <a:highlight>
                  <a:srgbClr val="FFFFFF"/>
                </a:highlight>
                <a:latin typeface="Montserrat" panose="00000500000000000000"/>
                <a:ea typeface="Montserrat" panose="00000500000000000000"/>
                <a:cs typeface="Montserrat" panose="00000500000000000000"/>
                <a:sym typeface="Montserrat" panose="00000500000000000000"/>
              </a:rPr>
              <a:t>To gain more number of customers companies/vendors usually try to provide their customers with more comfort to attract them.</a:t>
            </a:r>
            <a:endParaRPr b="1">
              <a:solidFill>
                <a:schemeClr val="lt1"/>
              </a:solidFill>
              <a:highlight>
                <a:srgbClr val="FFFFFF"/>
              </a:highlight>
              <a:latin typeface="Montserrat" panose="00000500000000000000"/>
              <a:ea typeface="Montserrat" panose="00000500000000000000"/>
              <a:cs typeface="Montserrat" panose="00000500000000000000"/>
              <a:sym typeface="Montserrat" panose="00000500000000000000"/>
            </a:endParaRPr>
          </a:p>
          <a:p>
            <a:pPr marL="457200" lvl="0" indent="0" algn="l" rtl="0">
              <a:spcBef>
                <a:spcPts val="600"/>
              </a:spcBef>
              <a:spcAft>
                <a:spcPts val="500"/>
              </a:spcAft>
              <a:buNone/>
            </a:pPr>
            <a:r>
              <a:rPr lang="en-GB" b="1">
                <a:solidFill>
                  <a:schemeClr val="lt1"/>
                </a:solidFill>
                <a:highlight>
                  <a:srgbClr val="FFFFFF"/>
                </a:highlight>
                <a:latin typeface="Montserrat" panose="00000500000000000000"/>
                <a:ea typeface="Montserrat" panose="00000500000000000000"/>
                <a:cs typeface="Montserrat" panose="00000500000000000000"/>
                <a:sym typeface="Montserrat" panose="00000500000000000000"/>
              </a:rPr>
              <a:t>So here we will be predicting the time of trip duration our customers will take and which algorithm is best suited for that time prediction.</a:t>
            </a:r>
            <a:endParaRPr lang="en-US">
              <a:solidFill>
                <a:schemeClr val="accent2"/>
              </a:solidFill>
            </a:endParaRPr>
          </a:p>
        </p:txBody>
      </p:sp>
      <p:pic>
        <p:nvPicPr>
          <p:cNvPr id="5" name="Picture 4"/>
          <p:cNvPicPr>
            <a:picLocks noChangeAspect="1"/>
          </p:cNvPicPr>
          <p:nvPr/>
        </p:nvPicPr>
        <p:blipFill>
          <a:blip r:embed="rId1"/>
          <a:stretch>
            <a:fillRect/>
          </a:stretch>
        </p:blipFill>
        <p:spPr>
          <a:xfrm>
            <a:off x="4416425" y="3280410"/>
            <a:ext cx="4057015" cy="1669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b="1">
                <a:latin typeface="Montserrat" panose="00000500000000000000"/>
                <a:ea typeface="Montserrat" panose="00000500000000000000"/>
                <a:cs typeface="Montserrat" panose="00000500000000000000"/>
                <a:sym typeface="Montserrat" panose="00000500000000000000"/>
              </a:rPr>
              <a:t>Data Summary</a:t>
            </a:r>
            <a:br>
              <a:rPr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a:xfrm>
            <a:off x="311785" y="1152525"/>
            <a:ext cx="8581390" cy="3842385"/>
          </a:xfrm>
        </p:spPr>
        <p:txBody>
          <a:bodyPr/>
          <a:p>
            <a:pPr marL="457200" lvl="0" indent="-304800" algn="l" rtl="0">
              <a:spcBef>
                <a:spcPts val="60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id - a unique identifier for each trip</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vendor_id - a code indicating the provider associated with the trip record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pickup_datetime - date and time when the meter was 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dropoff_datetime - date and time when the meter was disengaged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passenger_count - the number of passengers in the vehicle (driver entered value)</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pickup_longitude - the longitude where the meter was 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pickup_latitude - the latitude where the meter was 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dropoff_longitude - the longitude where the meter was disengaged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dropoff_latitude - the latitude where the meter was disengaged</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store_and_fwd_flag - This flag indicates whether the trip record was held in vehicle memory before sending to the vendor because the vehicle did not have a connection to the server - Y=store and forward; N=not a store and forward trip</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pPr marL="457200" lvl="0" indent="-304800" algn="l" rtl="0">
              <a:spcBef>
                <a:spcPts val="0"/>
              </a:spcBef>
              <a:spcAft>
                <a:spcPts val="0"/>
              </a:spcAft>
              <a:buClr>
                <a:schemeClr val="lt1"/>
              </a:buClr>
              <a:buSzPts val="1200"/>
              <a:buFont typeface="Montserrat" panose="00000500000000000000"/>
              <a:buChar char="●"/>
            </a:pPr>
            <a:r>
              <a:rPr lang="en-GB"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rPr>
              <a:t>trip_duration - duration of the trip in seconds (Dependent variable)</a:t>
            </a:r>
            <a:endParaRPr sz="1600" b="1">
              <a:solidFill>
                <a:schemeClr val="lt1"/>
              </a:solidFill>
              <a:highlight>
                <a:srgbClr val="FFFFFF"/>
              </a:highlight>
              <a:latin typeface="Times New Roman" panose="02020603050405020304" charset="0"/>
              <a:ea typeface="Montserrat" panose="00000500000000000000"/>
              <a:cs typeface="Times New Roman" panose="02020603050405020304" charset="0"/>
              <a:sym typeface="Montserrat" panose="00000500000000000000"/>
            </a:endParaRPr>
          </a:p>
          <a:p>
            <a:endParaRPr lang="en-US" sz="1600">
              <a:solidFill>
                <a:schemeClr val="accent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sz="2400">
                <a:latin typeface="Times New Roman" panose="02020603050405020304" charset="0"/>
                <a:cs typeface="Times New Roman" panose="02020603050405020304" charset="0"/>
              </a:rPr>
              <a:t>DATA PIPELINE</a:t>
            </a:r>
            <a:endParaRPr lang="en-US" sz="2400">
              <a:latin typeface="Times New Roman" panose="02020603050405020304" charset="0"/>
              <a:cs typeface="Times New Roman" panose="02020603050405020304" charset="0"/>
            </a:endParaRPr>
          </a:p>
        </p:txBody>
      </p:sp>
      <p:sp>
        <p:nvSpPr>
          <p:cNvPr id="3" name="Text Placeholder 2"/>
          <p:cNvSpPr/>
          <p:nvPr>
            <p:ph type="body" idx="1"/>
          </p:nvPr>
        </p:nvSpPr>
        <p:spPr>
          <a:ln>
            <a:noFill/>
          </a:ln>
        </p:spPr>
        <p:txBody>
          <a:bodyPr/>
          <a:p>
            <a:pPr marL="114300" indent="0">
              <a:buNone/>
            </a:pPr>
            <a:r>
              <a:rPr lang="en-US" b="1">
                <a:ln>
                  <a:noFill/>
                </a:ln>
                <a:solidFill>
                  <a:schemeClr val="bg1"/>
                </a:solidFill>
                <a:latin typeface="Times New Roman" panose="02020603050405020304" charset="0"/>
                <a:cs typeface="Times New Roman" panose="02020603050405020304" charset="0"/>
              </a:rPr>
              <a:t>                                         </a:t>
            </a:r>
            <a:endParaRPr lang="en-US" sz="1400" b="1">
              <a:ln>
                <a:noFill/>
              </a:ln>
              <a:solidFill>
                <a:schemeClr val="bg1"/>
              </a:solidFill>
              <a:latin typeface="Times New Roman" panose="02020603050405020304" charset="0"/>
              <a:cs typeface="Times New Roman" panose="02020603050405020304" charset="0"/>
            </a:endParaRPr>
          </a:p>
          <a:p>
            <a:pPr marL="114300" indent="0">
              <a:buNone/>
            </a:pPr>
            <a:r>
              <a:rPr lang="en-US" sz="1400" b="1">
                <a:ln>
                  <a:noFill/>
                </a:ln>
                <a:solidFill>
                  <a:schemeClr val="bg1"/>
                </a:solidFill>
                <a:latin typeface="Times New Roman" panose="02020603050405020304" charset="0"/>
                <a:cs typeface="Times New Roman" panose="02020603050405020304" charset="0"/>
              </a:rPr>
              <a:t>                      </a:t>
            </a:r>
            <a:endParaRPr lang="en-US" sz="1400" b="1">
              <a:ln>
                <a:noFill/>
              </a:ln>
              <a:solidFill>
                <a:schemeClr val="bg1"/>
              </a:solidFill>
              <a:latin typeface="Times New Roman" panose="02020603050405020304" charset="0"/>
              <a:cs typeface="Times New Roman" panose="02020603050405020304" charset="0"/>
            </a:endParaRPr>
          </a:p>
        </p:txBody>
      </p:sp>
      <p:sp>
        <p:nvSpPr>
          <p:cNvPr id="7" name="Text Box 6"/>
          <p:cNvSpPr txBox="1"/>
          <p:nvPr/>
        </p:nvSpPr>
        <p:spPr>
          <a:xfrm>
            <a:off x="3467735" y="1433830"/>
            <a:ext cx="309880" cy="306705"/>
          </a:xfrm>
          <a:prstGeom prst="rect">
            <a:avLst/>
          </a:prstGeom>
          <a:noFill/>
        </p:spPr>
        <p:txBody>
          <a:bodyPr wrap="none" rtlCol="0">
            <a:spAutoFit/>
          </a:bodyPr>
          <a:p>
            <a:endParaRPr lang="en-US"/>
          </a:p>
        </p:txBody>
      </p:sp>
      <p:pic>
        <p:nvPicPr>
          <p:cNvPr id="14" name="Picture 13"/>
          <p:cNvPicPr>
            <a:picLocks noChangeAspect="1"/>
          </p:cNvPicPr>
          <p:nvPr/>
        </p:nvPicPr>
        <p:blipFill>
          <a:blip r:embed="rId1"/>
          <a:stretch>
            <a:fillRect/>
          </a:stretch>
        </p:blipFill>
        <p:spPr>
          <a:xfrm>
            <a:off x="2698750" y="353695"/>
            <a:ext cx="5580380" cy="4791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GB" b="1">
                <a:latin typeface="Montserrat" panose="00000500000000000000"/>
                <a:ea typeface="Montserrat" panose="00000500000000000000"/>
                <a:cs typeface="Montserrat" panose="00000500000000000000"/>
                <a:sym typeface="Montserrat" panose="00000500000000000000"/>
              </a:rPr>
              <a:t>Basic Exploration</a:t>
            </a:r>
            <a:br>
              <a:rPr lang="en-GB" b="1">
                <a:latin typeface="Montserrat" panose="00000500000000000000"/>
                <a:ea typeface="Montserrat" panose="00000500000000000000"/>
                <a:cs typeface="Montserrat" panose="00000500000000000000"/>
                <a:sym typeface="Montserrat" panose="00000500000000000000"/>
              </a:rPr>
            </a:br>
            <a:endParaRPr lang="en-US"/>
          </a:p>
        </p:txBody>
      </p:sp>
      <p:sp>
        <p:nvSpPr>
          <p:cNvPr id="3" name="Text Placeholder 2"/>
          <p:cNvSpPr/>
          <p:nvPr>
            <p:ph type="body" idx="1"/>
          </p:nvPr>
        </p:nvSpPr>
        <p:spPr/>
        <p:txBody>
          <a:bodyPr/>
          <a:p>
            <a:pPr marL="457200" lvl="0" indent="-342900" algn="l" rtl="0">
              <a:spcBef>
                <a:spcPts val="0"/>
              </a:spcBef>
              <a:spcAft>
                <a:spcPts val="0"/>
              </a:spcAft>
              <a:buClr>
                <a:schemeClr val="lt1"/>
              </a:buClr>
              <a:buSzPts val="1800"/>
              <a:buFont typeface="Montserrat" panose="00000500000000000000"/>
              <a:buChar char="●"/>
            </a:pPr>
            <a:r>
              <a:rPr lang="en-GB" b="1">
                <a:solidFill>
                  <a:schemeClr val="lt1"/>
                </a:solidFill>
                <a:latin typeface="Montserrat" panose="00000500000000000000"/>
                <a:ea typeface="Montserrat" panose="00000500000000000000"/>
                <a:cs typeface="Montserrat" panose="00000500000000000000"/>
                <a:sym typeface="Montserrat" panose="00000500000000000000"/>
              </a:rPr>
              <a:t>The dataset contains 1458644 rows and 11 features(columns)</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42900" algn="l" rtl="0">
              <a:spcBef>
                <a:spcPts val="0"/>
              </a:spcBef>
              <a:spcAft>
                <a:spcPts val="0"/>
              </a:spcAft>
              <a:buClr>
                <a:schemeClr val="lt1"/>
              </a:buClr>
              <a:buSzPts val="1800"/>
              <a:buFont typeface="Montserrat" panose="00000500000000000000"/>
              <a:buChar char="●"/>
            </a:pPr>
            <a:r>
              <a:rPr lang="en-GB" b="1">
                <a:solidFill>
                  <a:schemeClr val="lt1"/>
                </a:solidFill>
                <a:latin typeface="Montserrat" panose="00000500000000000000"/>
                <a:ea typeface="Montserrat" panose="00000500000000000000"/>
                <a:cs typeface="Montserrat" panose="00000500000000000000"/>
                <a:sym typeface="Montserrat" panose="00000500000000000000"/>
              </a:rPr>
              <a:t>Two categorical features ‘store_and_fwd_flag’ and ‘vendor_id’</a:t>
            </a: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 are there.</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42900" algn="l" rtl="0">
              <a:spcBef>
                <a:spcPts val="0"/>
              </a:spcBef>
              <a:spcAft>
                <a:spcPts val="0"/>
              </a:spcAft>
              <a:buClr>
                <a:schemeClr val="lt1"/>
              </a:buClr>
              <a:buSzPts val="1800"/>
              <a:buFont typeface="Montserrat" panose="00000500000000000000"/>
              <a:buChar char="●"/>
            </a:pPr>
            <a:r>
              <a:rPr lang="en-GB" b="1">
                <a:solidFill>
                  <a:schemeClr val="lt1"/>
                </a:solidFill>
                <a:latin typeface="Montserrat" panose="00000500000000000000"/>
                <a:ea typeface="Montserrat" panose="00000500000000000000"/>
                <a:cs typeface="Montserrat" panose="00000500000000000000"/>
                <a:sym typeface="Montserrat" panose="00000500000000000000"/>
              </a:rPr>
              <a:t>Outliers present in all numerical features</a:t>
            </a: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42900" algn="l" rtl="0">
              <a:spcBef>
                <a:spcPts val="0"/>
              </a:spcBef>
              <a:spcAft>
                <a:spcPts val="0"/>
              </a:spcAft>
              <a:buClr>
                <a:schemeClr val="lt1"/>
              </a:buClr>
              <a:buSzPts val="1800"/>
              <a:buFont typeface="Montserrat" panose="00000500000000000000"/>
              <a:buChar char="●"/>
            </a:pPr>
            <a:r>
              <a:rPr lang="en-GB" b="1">
                <a:solidFill>
                  <a:schemeClr val="lt1"/>
                </a:solidFill>
                <a:latin typeface="Montserrat" panose="00000500000000000000"/>
                <a:ea typeface="Montserrat" panose="00000500000000000000"/>
                <a:cs typeface="Montserrat" panose="00000500000000000000"/>
                <a:sym typeface="Montserrat" panose="00000500000000000000"/>
              </a:rPr>
              <a:t>Data cleaning steps required for datetime features</a:t>
            </a: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l" rtl="0">
              <a:spcBef>
                <a:spcPts val="0"/>
              </a:spcBef>
              <a:spcAft>
                <a:spcPts val="0"/>
              </a:spcAft>
              <a:buNone/>
            </a:pP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pPr marL="457200" lvl="0" indent="-342900" algn="l" rtl="0">
              <a:spcBef>
                <a:spcPts val="0"/>
              </a:spcBef>
              <a:spcAft>
                <a:spcPts val="0"/>
              </a:spcAft>
              <a:buClr>
                <a:schemeClr val="lt1"/>
              </a:buClr>
              <a:buSzPts val="1800"/>
              <a:buFont typeface="Montserrat" panose="00000500000000000000"/>
              <a:buChar char="●"/>
            </a:pP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Thankfully ,there are n</a:t>
            </a:r>
            <a:r>
              <a:rPr lang="en-GB" b="1">
                <a:solidFill>
                  <a:schemeClr val="lt1"/>
                </a:solidFill>
                <a:latin typeface="Montserrat" panose="00000500000000000000"/>
                <a:ea typeface="Montserrat" panose="00000500000000000000"/>
                <a:cs typeface="Montserrat" panose="00000500000000000000"/>
                <a:sym typeface="Montserrat" panose="00000500000000000000"/>
              </a:rPr>
              <a:t>o null values present</a:t>
            </a:r>
            <a:r>
              <a:rPr lang="en-US" altLang="en-GB" b="1">
                <a:solidFill>
                  <a:schemeClr val="lt1"/>
                </a:solidFill>
                <a:latin typeface="Montserrat" panose="00000500000000000000"/>
                <a:ea typeface="Montserrat" panose="00000500000000000000"/>
                <a:cs typeface="Montserrat" panose="00000500000000000000"/>
                <a:sym typeface="Montserrat" panose="00000500000000000000"/>
              </a:rPr>
              <a:t> in our dataset .</a:t>
            </a:r>
            <a:endParaRPr b="1">
              <a:solidFill>
                <a:schemeClr val="lt1"/>
              </a:solidFill>
              <a:latin typeface="Montserrat" panose="00000500000000000000"/>
              <a:ea typeface="Montserrat" panose="00000500000000000000"/>
              <a:cs typeface="Montserrat" panose="00000500000000000000"/>
              <a:sym typeface="Montserrat" panose="00000500000000000000"/>
            </a:endParaRPr>
          </a:p>
          <a:p>
            <a:endParaRPr lang="en-US">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Vendor ID Analysis</a:t>
            </a:r>
            <a:endParaRPr lang="en-US"/>
          </a:p>
        </p:txBody>
      </p:sp>
      <p:sp>
        <p:nvSpPr>
          <p:cNvPr id="3" name="Text Placeholder 2"/>
          <p:cNvSpPr/>
          <p:nvPr>
            <p:ph type="body" idx="1"/>
          </p:nvPr>
        </p:nvSpPr>
        <p:spPr/>
        <p:txBody>
          <a:bodyPr/>
          <a:p>
            <a:pPr marL="114300" indent="0">
              <a:buNone/>
            </a:pPr>
            <a:r>
              <a:rPr lang="en-US">
                <a:solidFill>
                  <a:schemeClr val="accent3">
                    <a:lumMod val="50000"/>
                  </a:schemeClr>
                </a:solidFill>
              </a:rPr>
              <a:t>                                                              we observe  that vendor 1 mostly provides</a:t>
            </a:r>
            <a:endParaRPr lang="en-US">
              <a:solidFill>
                <a:schemeClr val="accent3">
                  <a:lumMod val="50000"/>
                </a:schemeClr>
              </a:solidFill>
            </a:endParaRPr>
          </a:p>
          <a:p>
            <a:pPr marL="114300" indent="0">
              <a:buNone/>
            </a:pPr>
            <a:r>
              <a:rPr lang="en-US">
                <a:solidFill>
                  <a:schemeClr val="accent3">
                    <a:lumMod val="50000"/>
                  </a:schemeClr>
                </a:solidFill>
              </a:rPr>
              <a:t>                                                              short duration cabs while vendor 2 </a:t>
            </a:r>
            <a:endParaRPr lang="en-US">
              <a:solidFill>
                <a:schemeClr val="accent3">
                  <a:lumMod val="50000"/>
                </a:schemeClr>
              </a:solidFill>
            </a:endParaRPr>
          </a:p>
          <a:p>
            <a:pPr marL="114300" indent="0">
              <a:buNone/>
            </a:pPr>
            <a:r>
              <a:rPr lang="en-US">
                <a:solidFill>
                  <a:schemeClr val="accent3">
                    <a:lumMod val="50000"/>
                  </a:schemeClr>
                </a:solidFill>
              </a:rPr>
              <a:t>                                                               provides cab for both short &amp; long</a:t>
            </a:r>
            <a:endParaRPr lang="en-US">
              <a:solidFill>
                <a:schemeClr val="accent3">
                  <a:lumMod val="50000"/>
                </a:schemeClr>
              </a:solidFill>
            </a:endParaRPr>
          </a:p>
          <a:p>
            <a:pPr marL="114300" indent="0">
              <a:buNone/>
            </a:pPr>
            <a:r>
              <a:rPr lang="en-US">
                <a:solidFill>
                  <a:schemeClr val="accent3">
                    <a:lumMod val="50000"/>
                  </a:schemeClr>
                </a:solidFill>
              </a:rPr>
              <a:t>                                                               duration.</a:t>
            </a:r>
            <a:endParaRPr lang="en-US">
              <a:solidFill>
                <a:schemeClr val="accent3">
                  <a:lumMod val="50000"/>
                </a:schemeClr>
              </a:solidFill>
            </a:endParaRPr>
          </a:p>
        </p:txBody>
      </p:sp>
      <p:pic>
        <p:nvPicPr>
          <p:cNvPr id="4" name="Picture 3"/>
          <p:cNvPicPr>
            <a:picLocks noChangeAspect="1"/>
          </p:cNvPicPr>
          <p:nvPr/>
        </p:nvPicPr>
        <p:blipFill>
          <a:blip r:embed="rId1"/>
          <a:stretch>
            <a:fillRect/>
          </a:stretch>
        </p:blipFill>
        <p:spPr>
          <a:xfrm>
            <a:off x="311785" y="1152525"/>
            <a:ext cx="3576320" cy="3314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t>Store and Forward flag</a:t>
            </a:r>
            <a:endParaRPr lang="en-US"/>
          </a:p>
        </p:txBody>
      </p:sp>
      <p:sp>
        <p:nvSpPr>
          <p:cNvPr id="3" name="Text Placeholder 2"/>
          <p:cNvSpPr/>
          <p:nvPr>
            <p:ph type="body" idx="1"/>
          </p:nvPr>
        </p:nvSpPr>
        <p:spPr/>
        <p:txBody>
          <a:bodyPr/>
          <a:p>
            <a:endParaRPr lang="en-US"/>
          </a:p>
        </p:txBody>
      </p:sp>
      <p:pic>
        <p:nvPicPr>
          <p:cNvPr id="4" name="Picture 3"/>
          <p:cNvPicPr>
            <a:picLocks noChangeAspect="1"/>
          </p:cNvPicPr>
          <p:nvPr/>
        </p:nvPicPr>
        <p:blipFill>
          <a:blip r:embed="rId1"/>
          <a:stretch>
            <a:fillRect/>
          </a:stretch>
        </p:blipFill>
        <p:spPr>
          <a:xfrm>
            <a:off x="1637030" y="1152525"/>
            <a:ext cx="4105910" cy="3679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5300</Words>
  <Application>WPS Presentation</Application>
  <PresentationFormat/>
  <Paragraphs>215</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SimSun</vt:lpstr>
      <vt:lpstr>Wingdings</vt:lpstr>
      <vt:lpstr>Arial</vt:lpstr>
      <vt:lpstr>Montserrat</vt:lpstr>
      <vt:lpstr>Times New Roman</vt:lpstr>
      <vt:lpstr>Microsoft YaHei</vt:lpstr>
      <vt:lpstr>Arial Unicode MS</vt:lpstr>
      <vt:lpstr>Simple Light</vt:lpstr>
      <vt:lpstr>    CAPSTONE PROJECT -2  NYC TAXI TRIP TIME PREDICTION</vt:lpstr>
      <vt:lpstr>Contents</vt:lpstr>
      <vt:lpstr>Problem Statement </vt:lpstr>
      <vt:lpstr>Introduction </vt:lpstr>
      <vt:lpstr>Data Summary </vt:lpstr>
      <vt:lpstr>DATA PIPELINE</vt:lpstr>
      <vt:lpstr>Basic Exploration </vt:lpstr>
      <vt:lpstr>Vendor ID Analysis</vt:lpstr>
      <vt:lpstr>Store and Forward flag</vt:lpstr>
      <vt:lpstr>Days of the week</vt:lpstr>
      <vt:lpstr>Day segmentation</vt:lpstr>
      <vt:lpstr> Plotting Latitide &amp; Longitude</vt:lpstr>
      <vt:lpstr>Trip Duration (Dependent Variable ) Data Analysis</vt:lpstr>
      <vt:lpstr>Trip Duration/Day of the Week</vt:lpstr>
      <vt:lpstr>PowerPoint 演示文稿</vt:lpstr>
      <vt:lpstr>Correlation</vt:lpstr>
      <vt:lpstr>Linear Relationship between Trip Duration &amp; Distance</vt:lpstr>
      <vt:lpstr>PowerPoint 演示文稿</vt:lpstr>
      <vt:lpstr>Fitting different models</vt:lpstr>
      <vt:lpstr>Training and Testing the Data</vt:lpstr>
      <vt:lpstr>Linear Regression</vt:lpstr>
      <vt:lpstr>Lasso Regression</vt:lpstr>
      <vt:lpstr>Decesion Tree</vt:lpstr>
      <vt:lpstr>Decision Tree Feature Importance</vt:lpstr>
      <vt:lpstr>Gradient Boosting </vt:lpstr>
      <vt:lpstr>GBoost feature importance</vt:lpstr>
      <vt:lpstr>XGBOOST </vt:lpstr>
      <vt:lpstr>XGBoost feature importance  </vt:lpstr>
      <vt:lpstr>Final metrics conclusion </vt:lpstr>
      <vt:lpstr> Challenges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-2  NYC TAXI TRIP TIME PREDICTION</dc:title>
  <dc:creator/>
  <cp:lastModifiedBy>Lenovo</cp:lastModifiedBy>
  <cp:revision>35</cp:revision>
  <dcterms:created xsi:type="dcterms:W3CDTF">2022-11-06T16:04:00Z</dcterms:created>
  <dcterms:modified xsi:type="dcterms:W3CDTF">2022-12-01T09:32:43Z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F1B279E001F048BC884FD65F510F0060</vt:lpwstr>
  </property>
  <property fmtid="{D5CDD505-2E9C-101B-9397-08002B2CF9AE}" pid="3" name="KSOProductBuildVer">
    <vt:lpwstr>1033-11.2.0.11417</vt:lpwstr>
  </property>
</Properties>
</file>